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72" r:id="rId2"/>
    <p:sldId id="291" r:id="rId3"/>
    <p:sldId id="284" r:id="rId4"/>
    <p:sldId id="282" r:id="rId5"/>
    <p:sldId id="283" r:id="rId6"/>
    <p:sldId id="285" r:id="rId7"/>
    <p:sldId id="286" r:id="rId8"/>
    <p:sldId id="287" r:id="rId9"/>
    <p:sldId id="288" r:id="rId10"/>
    <p:sldId id="292" r:id="rId11"/>
    <p:sldId id="290" r:id="rId12"/>
    <p:sldId id="278" r:id="rId13"/>
    <p:sldId id="279" r:id="rId14"/>
    <p:sldId id="280" r:id="rId15"/>
    <p:sldId id="281" r:id="rId16"/>
    <p:sldId id="264" r:id="rId17"/>
    <p:sldId id="294" r:id="rId18"/>
    <p:sldId id="296" r:id="rId19"/>
    <p:sldId id="293" r:id="rId20"/>
    <p:sldId id="295" r:id="rId21"/>
    <p:sldId id="297" r:id="rId22"/>
    <p:sldId id="298" r:id="rId23"/>
    <p:sldId id="299" r:id="rId24"/>
    <p:sldId id="30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5C5"/>
    <a:srgbClr val="FCFDF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0E4730-84C9-492C-8CD4-23766C364397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A71A41-5BF0-4E6D-9B1B-456BD75F79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922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A71A41-5BF0-4E6D-9B1B-456BD75F79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5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A71A41-5BF0-4E6D-9B1B-456BD75F79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560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CIDFont+F1"/>
              </a:rPr>
              <a:t>The Maltese Acute Myocardial Infarction (MAMI) Study was set up to study epidemiological</a:t>
            </a:r>
          </a:p>
          <a:p>
            <a:pPr algn="l"/>
            <a:r>
              <a:rPr lang="en-US" sz="1800" b="0" i="0" u="none" strike="noStrike" baseline="0" dirty="0">
                <a:latin typeface="CIDFont+F1"/>
              </a:rPr>
              <a:t>and genetic risk factors for MI in the Maltese population. It is a collaboration between the</a:t>
            </a:r>
          </a:p>
          <a:p>
            <a:pPr algn="l"/>
            <a:r>
              <a:rPr lang="en-US" sz="1800" b="0" i="0" u="none" strike="noStrike" baseline="0" dirty="0">
                <a:latin typeface="CIDFont+F1"/>
              </a:rPr>
              <a:t>University of Malta and the Malta Department of Health. A total of 1098 research subjects</a:t>
            </a:r>
          </a:p>
          <a:p>
            <a:pPr algn="l"/>
            <a:r>
              <a:rPr lang="en-US" sz="1800" b="0" i="0" u="none" strike="noStrike" baseline="0" dirty="0">
                <a:latin typeface="CIDFont+F1"/>
              </a:rPr>
              <a:t>were recruited to this study between the 10th of June 2011 and the 30th of April 2013. Three</a:t>
            </a:r>
          </a:p>
          <a:p>
            <a:pPr algn="l"/>
            <a:r>
              <a:rPr lang="en-US" sz="1800" b="0" i="0" u="none" strike="noStrike" baseline="0" dirty="0">
                <a:latin typeface="CIDFont+F1"/>
              </a:rPr>
              <a:t>categories of research subjects were recruited; cases, controls and relatives of cases. All</a:t>
            </a:r>
          </a:p>
          <a:p>
            <a:pPr algn="l"/>
            <a:r>
              <a:rPr lang="en-US" sz="1800" b="0" i="0" u="none" strike="noStrike" baseline="0" dirty="0">
                <a:latin typeface="CIDFont+F1"/>
              </a:rPr>
              <a:t>participants were selected to be of Maltese ethnicity with Maltese parents and grandparents.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GB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2177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958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19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664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73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15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333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07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636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961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846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7D8BB-0E66-48A5-A31D-23D9C31BF84C}" type="datetimeFigureOut">
              <a:rPr lang="en-US" smtClean="0"/>
              <a:t>14-Sep-23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DB710-EEE6-4D08-9937-675EDA0F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268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3588-021-00086-z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3588-021-00086-z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groups.google.com/a/um.edu.mt/g/mailinglist-bioinformatics.research/about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arxiv.org/ftp/arxiv/papers/2308/2308.08004.pdf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hyperlink" Target="https://automatetheboringstuff.com/#toc" TargetMode="External"/><Relationship Id="rId7" Type="http://schemas.openxmlformats.org/officeDocument/2006/relationships/image" Target="../media/image37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jpeg"/><Relationship Id="rId11" Type="http://schemas.openxmlformats.org/officeDocument/2006/relationships/image" Target="../media/image41.jpeg"/><Relationship Id="rId5" Type="http://schemas.openxmlformats.org/officeDocument/2006/relationships/hyperlink" Target="http://openbookproject.net/thinkcs/python/english3e/" TargetMode="External"/><Relationship Id="rId10" Type="http://schemas.openxmlformats.org/officeDocument/2006/relationships/image" Target="../media/image40.png"/><Relationship Id="rId4" Type="http://schemas.openxmlformats.org/officeDocument/2006/relationships/image" Target="../media/image35.jpeg"/><Relationship Id="rId9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github.com/BioGeMT/MALTAomics-Summer-School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Malta Destination Management Company | Business Event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673" y="-10487"/>
            <a:ext cx="10300720" cy="6868487"/>
          </a:xfrm>
          <a:prstGeom prst="rect">
            <a:avLst/>
          </a:prstGeom>
        </p:spPr>
      </p:pic>
      <p:pic>
        <p:nvPicPr>
          <p:cNvPr id="6" name="Picture 5" descr="Malta’s Capital Valletta to be European Capital of Culture in 2018 ..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393" y="0"/>
            <a:ext cx="9144000" cy="6858000"/>
          </a:xfrm>
          <a:prstGeom prst="rect">
            <a:avLst/>
          </a:prstGeom>
        </p:spPr>
      </p:pic>
      <p:pic>
        <p:nvPicPr>
          <p:cNvPr id="12" name="Picture 11" descr="The University of Malta Act | Living the Visio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673" y="0"/>
            <a:ext cx="10289573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44823" y="-1"/>
            <a:ext cx="5807447" cy="68580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3E9161F-99F7-6D4A-86E3-55373DCB1492}"/>
              </a:ext>
            </a:extLst>
          </p:cNvPr>
          <p:cNvSpPr txBox="1">
            <a:spLocks/>
          </p:cNvSpPr>
          <p:nvPr/>
        </p:nvSpPr>
        <p:spPr>
          <a:xfrm>
            <a:off x="603363" y="3262215"/>
            <a:ext cx="4975504" cy="13743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1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Panagiotis Alexiou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ERA Chair,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Bioinformatics for Genomics in Malta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(BioGeMT)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A5CAA1-F04C-0644-9B05-13338E1FBDF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36" r="31842"/>
          <a:stretch/>
        </p:blipFill>
        <p:spPr>
          <a:xfrm>
            <a:off x="5690783" y="0"/>
            <a:ext cx="3523348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550AE6-9A24-7F4A-9B7E-BFE33D2F10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109" y="669273"/>
            <a:ext cx="2234427" cy="7220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/>
          <a:srcRect l="1522"/>
          <a:stretch/>
        </p:blipFill>
        <p:spPr>
          <a:xfrm>
            <a:off x="681318" y="5021699"/>
            <a:ext cx="2580122" cy="1019872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632902" y="1738264"/>
            <a:ext cx="5940893" cy="1137351"/>
            <a:chOff x="138180" y="1781676"/>
            <a:chExt cx="5440687" cy="1137351"/>
          </a:xfrm>
        </p:grpSpPr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16BCFEF2-3563-E64D-8208-20347567A066}"/>
                </a:ext>
              </a:extLst>
            </p:cNvPr>
            <p:cNvSpPr txBox="1">
              <a:spLocks/>
            </p:cNvSpPr>
            <p:nvPr/>
          </p:nvSpPr>
          <p:spPr>
            <a:xfrm>
              <a:off x="138180" y="1781676"/>
              <a:ext cx="5440687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dirty="0" err="1" smtClean="0"/>
                <a:t>MALTAomics</a:t>
              </a:r>
              <a:r>
                <a:rPr lang="en-US" dirty="0" smtClean="0"/>
                <a:t> Summer School</a:t>
              </a:r>
              <a:endParaRPr lang="en-US" dirty="0"/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6EB8A06A-DD7D-8A4A-A6B5-F53293A6E528}"/>
                </a:ext>
              </a:extLst>
            </p:cNvPr>
            <p:cNvSpPr txBox="1">
              <a:spLocks/>
            </p:cNvSpPr>
            <p:nvPr/>
          </p:nvSpPr>
          <p:spPr>
            <a:xfrm>
              <a:off x="379758" y="2253330"/>
              <a:ext cx="4827673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sz="2400" dirty="0" smtClean="0">
                  <a:latin typeface="Calibri" charset="0"/>
                  <a:ea typeface="Calibri" charset="0"/>
                  <a:cs typeface="Calibri" charset="0"/>
                </a:rPr>
                <a:t>Introduction to Multi-omics Analysis</a:t>
              </a:r>
              <a:endParaRPr lang="en-US" sz="24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44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UK Bioban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4124325" cy="1255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www.ukbiobank.ac.uk/media/1dbjysty/about-our-data-timeline-sept-2022.jpg?quality=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5518" y="1"/>
            <a:ext cx="195058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974" y="1914525"/>
            <a:ext cx="9700857" cy="34480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43050" y="5668060"/>
            <a:ext cx="76963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Bahnschrift Light Condensed" panose="020B0502040204020203" pitchFamily="34" charset="0"/>
              </a:rPr>
              <a:t>~8,000 published papers on this data to date</a:t>
            </a:r>
            <a:endParaRPr lang="en-US" sz="4000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043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302908" cy="69437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8825" y="142875"/>
            <a:ext cx="1889565" cy="20383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14350" y="792718"/>
            <a:ext cx="3443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12,000 people &gt;&gt;&gt; 100,000 people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46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EAE453-B6AD-F1B5-BA55-BFF59215EC01}"/>
              </a:ext>
            </a:extLst>
          </p:cNvPr>
          <p:cNvSpPr/>
          <p:nvPr/>
        </p:nvSpPr>
        <p:spPr>
          <a:xfrm>
            <a:off x="8556720" y="1209311"/>
            <a:ext cx="3383280" cy="5407388"/>
          </a:xfrm>
          <a:prstGeom prst="rect">
            <a:avLst/>
          </a:prstGeom>
          <a:solidFill>
            <a:srgbClr val="EEF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F419A8-8372-E645-22DB-5745ADD707C0}"/>
              </a:ext>
            </a:extLst>
          </p:cNvPr>
          <p:cNvSpPr/>
          <p:nvPr/>
        </p:nvSpPr>
        <p:spPr>
          <a:xfrm>
            <a:off x="3142609" y="5674691"/>
            <a:ext cx="4980339" cy="1015663"/>
          </a:xfrm>
          <a:prstGeom prst="rect">
            <a:avLst/>
          </a:prstGeom>
          <a:solidFill>
            <a:srgbClr val="EEF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FA66B4-8394-2568-415E-A775F34AB51E}"/>
              </a:ext>
            </a:extLst>
          </p:cNvPr>
          <p:cNvSpPr/>
          <p:nvPr/>
        </p:nvSpPr>
        <p:spPr>
          <a:xfrm>
            <a:off x="3162300" y="292100"/>
            <a:ext cx="4980339" cy="1901439"/>
          </a:xfrm>
          <a:prstGeom prst="rect">
            <a:avLst/>
          </a:prstGeom>
          <a:solidFill>
            <a:srgbClr val="EEF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E721E0-393B-958A-A5F7-43CB04999D31}"/>
              </a:ext>
            </a:extLst>
          </p:cNvPr>
          <p:cNvSpPr/>
          <p:nvPr/>
        </p:nvSpPr>
        <p:spPr>
          <a:xfrm>
            <a:off x="3144454" y="2475261"/>
            <a:ext cx="4980339" cy="1647547"/>
          </a:xfrm>
          <a:prstGeom prst="rect">
            <a:avLst/>
          </a:prstGeom>
          <a:solidFill>
            <a:srgbClr val="EEF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F8760A-1139-829F-4CA4-6518762C02AF}"/>
              </a:ext>
            </a:extLst>
          </p:cNvPr>
          <p:cNvSpPr/>
          <p:nvPr/>
        </p:nvSpPr>
        <p:spPr>
          <a:xfrm>
            <a:off x="3142609" y="4404530"/>
            <a:ext cx="4980339" cy="1007401"/>
          </a:xfrm>
          <a:prstGeom prst="rect">
            <a:avLst/>
          </a:prstGeom>
          <a:solidFill>
            <a:srgbClr val="EEF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Google Shape;254;p11">
            <a:extLst>
              <a:ext uri="{FF2B5EF4-FFF2-40B4-BE49-F238E27FC236}">
                <a16:creationId xmlns:a16="http://schemas.microsoft.com/office/drawing/2014/main" id="{313082CD-802C-5693-C31F-625F39F2364B}"/>
              </a:ext>
            </a:extLst>
          </p:cNvPr>
          <p:cNvSpPr txBox="1"/>
          <p:nvPr/>
        </p:nvSpPr>
        <p:spPr>
          <a:xfrm>
            <a:off x="358942" y="1907320"/>
            <a:ext cx="1988203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solidFill>
                  <a:schemeClr val="tx2">
                    <a:lumMod val="75000"/>
                  </a:schemeClr>
                </a:solidFill>
                <a:latin typeface="Bierstadt" panose="020B0004020202020204" pitchFamily="34" charset="0"/>
                <a:ea typeface="Arial"/>
                <a:cs typeface="Arial"/>
                <a:sym typeface="Arial"/>
              </a:rPr>
              <a:t>Maltese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solidFill>
                  <a:schemeClr val="tx2">
                    <a:lumMod val="75000"/>
                  </a:schemeClr>
                </a:solidFill>
                <a:latin typeface="Bierstadt" panose="020B0004020202020204" pitchFamily="34" charset="0"/>
                <a:ea typeface="Arial"/>
                <a:cs typeface="Arial"/>
                <a:sym typeface="Arial"/>
              </a:rPr>
              <a:t>Acute Myocardial Infarction</a:t>
            </a:r>
            <a:endParaRPr sz="1050" b="1" dirty="0">
              <a:solidFill>
                <a:schemeClr val="tx2">
                  <a:lumMod val="75000"/>
                </a:schemeClr>
              </a:solidFill>
              <a:latin typeface="Bierstadt" panose="020B0004020202020204" pitchFamily="34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solidFill>
                  <a:schemeClr val="tx2">
                    <a:lumMod val="75000"/>
                  </a:schemeClr>
                </a:solidFill>
                <a:latin typeface="Bierstadt" panose="020B0004020202020204" pitchFamily="34" charset="0"/>
                <a:ea typeface="Arial"/>
                <a:cs typeface="Arial"/>
                <a:sym typeface="Arial"/>
              </a:rPr>
              <a:t>(MAMI) Study</a:t>
            </a:r>
            <a:endParaRPr sz="1200" b="1" dirty="0">
              <a:solidFill>
                <a:schemeClr val="tx2">
                  <a:lumMod val="75000"/>
                </a:schemeClr>
              </a:solidFill>
              <a:latin typeface="Bierstadt" panose="020B000402020202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5;p11">
            <a:extLst>
              <a:ext uri="{FF2B5EF4-FFF2-40B4-BE49-F238E27FC236}">
                <a16:creationId xmlns:a16="http://schemas.microsoft.com/office/drawing/2014/main" id="{83470DCE-2A2C-7FEE-6B28-EE475264F267}"/>
              </a:ext>
            </a:extLst>
          </p:cNvPr>
          <p:cNvSpPr txBox="1"/>
          <p:nvPr/>
        </p:nvSpPr>
        <p:spPr>
          <a:xfrm>
            <a:off x="8650841" y="1545676"/>
            <a:ext cx="2750852" cy="4970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GB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Family history</a:t>
            </a:r>
            <a:endParaRPr sz="1600" dirty="0">
              <a:latin typeface="+mn-lt"/>
            </a:endParaRPr>
          </a:p>
          <a:p>
            <a:pPr marL="0" marR="0" lvl="0" indent="0" algn="l" rtl="0">
              <a:buNone/>
            </a:pPr>
            <a:endParaRPr sz="1200" dirty="0">
              <a:solidFill>
                <a:srgbClr val="3F3F3F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GB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Lifestyle factors</a:t>
            </a:r>
            <a:endParaRPr sz="1600" dirty="0">
              <a:latin typeface="+mn-lt"/>
            </a:endParaRPr>
          </a:p>
          <a:p>
            <a:pPr marL="742950" marR="0" lvl="1" indent="-285750" algn="l" rtl="0"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Smoking</a:t>
            </a:r>
            <a:endParaRPr sz="1600" dirty="0">
              <a:latin typeface="+mn-lt"/>
            </a:endParaRPr>
          </a:p>
          <a:p>
            <a:pPr marL="742950" marR="0" lvl="1" indent="-285750" algn="l" rtl="0"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Exercise</a:t>
            </a:r>
            <a:endParaRPr sz="1600" dirty="0">
              <a:latin typeface="+mn-lt"/>
            </a:endParaRPr>
          </a:p>
          <a:p>
            <a:pPr marL="742950" marR="0" lvl="1" indent="-285750" algn="l" rtl="0"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Diet </a:t>
            </a:r>
            <a:endParaRPr sz="1600" dirty="0">
              <a:latin typeface="+mn-lt"/>
            </a:endParaRPr>
          </a:p>
          <a:p>
            <a:pPr marL="457200" marR="0" lvl="1" indent="0" algn="l" rtl="0">
              <a:buNone/>
            </a:pPr>
            <a:endParaRPr sz="1200" b="0" i="0" u="none" strike="noStrike" cap="none" dirty="0">
              <a:solidFill>
                <a:srgbClr val="3F3F3F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GB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Physical parameters</a:t>
            </a:r>
            <a:endParaRPr sz="1600" dirty="0">
              <a:latin typeface="+mn-lt"/>
            </a:endParaRPr>
          </a:p>
          <a:p>
            <a:pPr marL="742950" marR="0" lvl="1" indent="-285750" algn="l" rtl="0"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Weight</a:t>
            </a:r>
            <a:endParaRPr sz="1600" dirty="0">
              <a:latin typeface="+mn-lt"/>
            </a:endParaRPr>
          </a:p>
          <a:p>
            <a:pPr marL="742950" marR="0" lvl="1" indent="-285750" algn="l" rtl="0"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Blood pressure</a:t>
            </a:r>
            <a:endParaRPr sz="1600" dirty="0">
              <a:latin typeface="+mn-lt"/>
            </a:endParaRPr>
          </a:p>
          <a:p>
            <a:pPr marL="742950" marR="0" lvl="1" indent="-285750" algn="l" rtl="0">
              <a:buClr>
                <a:srgbClr val="3F3F3F"/>
              </a:buClr>
              <a:buSzPts val="14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Oxygen sat</a:t>
            </a:r>
            <a:r>
              <a:rPr lang="en-GB" sz="1800" b="0" i="0" u="none" strike="noStrike" cap="none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.</a:t>
            </a:r>
            <a:endParaRPr sz="1600" dirty="0">
              <a:latin typeface="+mn-lt"/>
            </a:endParaRPr>
          </a:p>
          <a:p>
            <a:pPr marL="457200" marR="0" lvl="1" indent="0" algn="l" rtl="0">
              <a:buNone/>
            </a:pPr>
            <a:endParaRPr sz="1200" b="0" i="0" u="none" strike="noStrike" cap="none" dirty="0">
              <a:solidFill>
                <a:srgbClr val="3F3F3F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Medical History</a:t>
            </a:r>
          </a:p>
          <a:p>
            <a:pPr lvl="3">
              <a:buClr>
                <a:srgbClr val="3F3F3F"/>
              </a:buClr>
              <a:buSzPts val="1600"/>
            </a:pPr>
            <a:endParaRPr sz="1050" dirty="0">
              <a:solidFill>
                <a:srgbClr val="3F3F3F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GB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&gt;130 quantitative variables:</a:t>
            </a:r>
          </a:p>
          <a:p>
            <a:pPr marL="628650" lvl="1" indent="-285750"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 sz="1800" dirty="0">
                <a:solidFill>
                  <a:srgbClr val="3F3F3F"/>
                </a:solidFill>
                <a:latin typeface="+mn-lt"/>
              </a:rPr>
              <a:t>Biochemical</a:t>
            </a:r>
          </a:p>
          <a:p>
            <a:pPr marL="628650" lvl="1" indent="-285750"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 sz="1800" dirty="0">
                <a:solidFill>
                  <a:srgbClr val="3F3F3F"/>
                </a:solidFill>
                <a:latin typeface="+mn-lt"/>
              </a:rPr>
              <a:t>Hematological </a:t>
            </a:r>
          </a:p>
          <a:p>
            <a:pPr marL="457200" marR="0" lvl="1" algn="l" rtl="0">
              <a:buClr>
                <a:srgbClr val="3F3F3F"/>
              </a:buClr>
              <a:buSzPts val="1400"/>
            </a:pPr>
            <a:endParaRPr lang="en-US" sz="1050" dirty="0">
              <a:latin typeface="+mn-lt"/>
            </a:endParaRPr>
          </a:p>
          <a:p>
            <a:pPr marL="457200" indent="-34290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Previous Medical Tests</a:t>
            </a:r>
          </a:p>
        </p:txBody>
      </p:sp>
      <p:sp>
        <p:nvSpPr>
          <p:cNvPr id="5" name="Google Shape;255;p11">
            <a:extLst>
              <a:ext uri="{FF2B5EF4-FFF2-40B4-BE49-F238E27FC236}">
                <a16:creationId xmlns:a16="http://schemas.microsoft.com/office/drawing/2014/main" id="{5731C5F9-0230-A8CE-E37B-7C745A2F0FFE}"/>
              </a:ext>
            </a:extLst>
          </p:cNvPr>
          <p:cNvSpPr/>
          <p:nvPr/>
        </p:nvSpPr>
        <p:spPr>
          <a:xfrm>
            <a:off x="6413439" y="278033"/>
            <a:ext cx="1711354" cy="260059"/>
          </a:xfrm>
          <a:prstGeom prst="rect">
            <a:avLst/>
          </a:prstGeom>
          <a:solidFill>
            <a:srgbClr val="762318"/>
          </a:solidFill>
          <a:ln w="1587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Cases</a:t>
            </a:r>
            <a:endParaRPr b="1" dirty="0">
              <a:latin typeface="+mn-lt"/>
            </a:endParaRPr>
          </a:p>
        </p:txBody>
      </p:sp>
      <p:sp>
        <p:nvSpPr>
          <p:cNvPr id="17" name="Google Shape;256;p11">
            <a:extLst>
              <a:ext uri="{FF2B5EF4-FFF2-40B4-BE49-F238E27FC236}">
                <a16:creationId xmlns:a16="http://schemas.microsoft.com/office/drawing/2014/main" id="{1274BD00-ED8B-1194-4386-10D80FE3D283}"/>
              </a:ext>
            </a:extLst>
          </p:cNvPr>
          <p:cNvSpPr txBox="1"/>
          <p:nvPr/>
        </p:nvSpPr>
        <p:spPr>
          <a:xfrm>
            <a:off x="6488327" y="501465"/>
            <a:ext cx="1711354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762318"/>
                </a:solidFill>
                <a:latin typeface="+mn-lt"/>
                <a:ea typeface="Arial"/>
                <a:cs typeface="Arial"/>
                <a:sym typeface="Arial"/>
              </a:rPr>
              <a:t>423</a:t>
            </a:r>
            <a:endParaRPr sz="4000" dirty="0">
              <a:solidFill>
                <a:srgbClr val="762318"/>
              </a:solidFill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18" name="Google Shape;257;p11">
            <a:extLst>
              <a:ext uri="{FF2B5EF4-FFF2-40B4-BE49-F238E27FC236}">
                <a16:creationId xmlns:a16="http://schemas.microsoft.com/office/drawing/2014/main" id="{E94E9B23-78D5-E558-E4D4-CF33BA890E1F}"/>
              </a:ext>
            </a:extLst>
          </p:cNvPr>
          <p:cNvSpPr/>
          <p:nvPr/>
        </p:nvSpPr>
        <p:spPr>
          <a:xfrm>
            <a:off x="6413439" y="2493153"/>
            <a:ext cx="1711354" cy="260059"/>
          </a:xfrm>
          <a:prstGeom prst="rect">
            <a:avLst/>
          </a:prstGeom>
          <a:solidFill>
            <a:srgbClr val="002060"/>
          </a:solidFill>
          <a:ln w="1587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Controls</a:t>
            </a:r>
            <a:endParaRPr b="1" dirty="0">
              <a:latin typeface="+mn-lt"/>
            </a:endParaRPr>
          </a:p>
        </p:txBody>
      </p:sp>
      <p:sp>
        <p:nvSpPr>
          <p:cNvPr id="19" name="Google Shape;258;p11">
            <a:extLst>
              <a:ext uri="{FF2B5EF4-FFF2-40B4-BE49-F238E27FC236}">
                <a16:creationId xmlns:a16="http://schemas.microsoft.com/office/drawing/2014/main" id="{E0CE39C8-D6E6-0557-A951-6D4C0E6E15F3}"/>
              </a:ext>
            </a:extLst>
          </p:cNvPr>
          <p:cNvSpPr txBox="1"/>
          <p:nvPr/>
        </p:nvSpPr>
        <p:spPr>
          <a:xfrm>
            <a:off x="6612927" y="2730124"/>
            <a:ext cx="136751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002060"/>
                </a:solidFill>
                <a:latin typeface="+mn-lt"/>
                <a:ea typeface="Arial"/>
                <a:cs typeface="Arial"/>
                <a:sym typeface="Arial"/>
              </a:rPr>
              <a:t>465</a:t>
            </a:r>
            <a:endParaRPr sz="4000" dirty="0">
              <a:solidFill>
                <a:srgbClr val="002060"/>
              </a:solidFill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59;p11">
            <a:extLst>
              <a:ext uri="{FF2B5EF4-FFF2-40B4-BE49-F238E27FC236}">
                <a16:creationId xmlns:a16="http://schemas.microsoft.com/office/drawing/2014/main" id="{68D8ACE0-9D8D-6E67-C119-36B4570617CC}"/>
              </a:ext>
            </a:extLst>
          </p:cNvPr>
          <p:cNvSpPr/>
          <p:nvPr/>
        </p:nvSpPr>
        <p:spPr>
          <a:xfrm>
            <a:off x="6274835" y="4380358"/>
            <a:ext cx="1848113" cy="260059"/>
          </a:xfrm>
          <a:prstGeom prst="rect">
            <a:avLst/>
          </a:prstGeom>
          <a:solidFill>
            <a:srgbClr val="766342"/>
          </a:solidFill>
          <a:ln w="1587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Relatives of cases</a:t>
            </a:r>
            <a:endParaRPr b="1" dirty="0">
              <a:latin typeface="+mn-lt"/>
            </a:endParaRPr>
          </a:p>
        </p:txBody>
      </p:sp>
      <p:sp>
        <p:nvSpPr>
          <p:cNvPr id="21" name="Google Shape;260;p11">
            <a:extLst>
              <a:ext uri="{FF2B5EF4-FFF2-40B4-BE49-F238E27FC236}">
                <a16:creationId xmlns:a16="http://schemas.microsoft.com/office/drawing/2014/main" id="{88FDB62E-FB16-2E80-7BD8-9E6E8760F9FA}"/>
              </a:ext>
            </a:extLst>
          </p:cNvPr>
          <p:cNvSpPr txBox="1"/>
          <p:nvPr/>
        </p:nvSpPr>
        <p:spPr>
          <a:xfrm>
            <a:off x="6343214" y="4664589"/>
            <a:ext cx="171135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766342"/>
                </a:solidFill>
                <a:latin typeface="+mn-lt"/>
                <a:ea typeface="Arial"/>
                <a:cs typeface="Arial"/>
                <a:sym typeface="Arial"/>
              </a:rPr>
              <a:t>210</a:t>
            </a:r>
            <a:endParaRPr sz="4000" dirty="0">
              <a:solidFill>
                <a:srgbClr val="766342"/>
              </a:solidFill>
              <a:latin typeface="+mn-lt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63;p11" descr="A close up of a logo&#10;&#10;Description automatically generated">
            <a:extLst>
              <a:ext uri="{FF2B5EF4-FFF2-40B4-BE49-F238E27FC236}">
                <a16:creationId xmlns:a16="http://schemas.microsoft.com/office/drawing/2014/main" id="{3B44095B-2CDF-E863-F435-9F12A2B20DD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48588" y="4497316"/>
            <a:ext cx="779677" cy="811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7ECE646F-47C7-596C-E7D0-70CF639CA5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16585" y="654246"/>
            <a:ext cx="891430" cy="891430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F2859815-F142-A810-76FF-436015C5875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61226" y="2753212"/>
            <a:ext cx="891430" cy="8914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3BEE7F-69A1-4644-9486-03843A3C31EE}"/>
              </a:ext>
            </a:extLst>
          </p:cNvPr>
          <p:cNvSpPr txBox="1"/>
          <p:nvPr/>
        </p:nvSpPr>
        <p:spPr>
          <a:xfrm>
            <a:off x="3362729" y="5678917"/>
            <a:ext cx="457948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buClr>
                <a:schemeClr val="dk1"/>
              </a:buClr>
              <a:buSzPts val="1800"/>
            </a:pPr>
            <a:r>
              <a:rPr lang="en-US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Total of </a:t>
            </a:r>
            <a:r>
              <a:rPr lang="en-US" sz="2400" b="1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1098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 Research subjects recruited between 10</a:t>
            </a:r>
            <a:r>
              <a:rPr lang="en-US" sz="1800" baseline="300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th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 June 2011 and 30</a:t>
            </a:r>
            <a:r>
              <a:rPr lang="en-US" sz="1800" baseline="300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th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 April 2013, all of Maltese Ethnicity.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29A3C8-CB93-58C0-D2DC-B5036474848C}"/>
              </a:ext>
            </a:extLst>
          </p:cNvPr>
          <p:cNvSpPr txBox="1"/>
          <p:nvPr/>
        </p:nvSpPr>
        <p:spPr>
          <a:xfrm>
            <a:off x="3471976" y="501465"/>
            <a:ext cx="408891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F3F3F"/>
                </a:solidFill>
                <a:latin typeface="+mn-lt"/>
              </a:rPr>
              <a:t>Men younger than 70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F3F3F"/>
                </a:solidFill>
                <a:latin typeface="+mn-lt"/>
              </a:rPr>
              <a:t>Women younger than 75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F3F3F"/>
                </a:solidFill>
                <a:latin typeface="+mn-lt"/>
              </a:rPr>
              <a:t>Only </a:t>
            </a:r>
            <a:r>
              <a:rPr lang="en-US" b="1" dirty="0">
                <a:solidFill>
                  <a:srgbClr val="3F3F3F"/>
                </a:solidFill>
                <a:latin typeface="+mn-lt"/>
              </a:rPr>
              <a:t>Type I MI </a:t>
            </a:r>
            <a:r>
              <a:rPr lang="en-US" dirty="0">
                <a:solidFill>
                  <a:srgbClr val="3F3F3F"/>
                </a:solidFill>
                <a:latin typeface="+mn-lt"/>
              </a:rPr>
              <a:t>-  Rise or/fall of troponin with at least one value above the 99</a:t>
            </a:r>
            <a:r>
              <a:rPr lang="en-US" baseline="30000" dirty="0">
                <a:solidFill>
                  <a:srgbClr val="3F3F3F"/>
                </a:solidFill>
                <a:latin typeface="+mn-lt"/>
              </a:rPr>
              <a:t>th</a:t>
            </a:r>
            <a:r>
              <a:rPr lang="en-US" dirty="0">
                <a:solidFill>
                  <a:srgbClr val="3F3F3F"/>
                </a:solidFill>
                <a:latin typeface="+mn-lt"/>
              </a:rPr>
              <a:t> percentile of the upper reference limit.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1CACAF-4B2A-67E5-27BF-1D1ED836B1D6}"/>
              </a:ext>
            </a:extLst>
          </p:cNvPr>
          <p:cNvSpPr txBox="1"/>
          <p:nvPr/>
        </p:nvSpPr>
        <p:spPr>
          <a:xfrm>
            <a:off x="3635281" y="2631421"/>
            <a:ext cx="296027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Age and Sex matched </a:t>
            </a:r>
            <a:r>
              <a:rPr lang="en-US" dirty="0">
                <a:solidFill>
                  <a:srgbClr val="3F3F3F"/>
                </a:solidFill>
                <a:latin typeface="+mn-lt"/>
                <a:ea typeface="Arial"/>
                <a:cs typeface="Arial"/>
                <a:sym typeface="Arial"/>
              </a:rPr>
              <a:t>to cases </a:t>
            </a:r>
            <a:r>
              <a:rPr lang="en-US" dirty="0">
                <a:solidFill>
                  <a:srgbClr val="3F3F3F"/>
                </a:solidFill>
                <a:latin typeface="+mn-lt"/>
              </a:rPr>
              <a:t>in 5-year age groups.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F3F3F"/>
                </a:solidFill>
                <a:latin typeface="+mn-lt"/>
              </a:rPr>
              <a:t>Recruited from randomly generated lists of Maltese issued by NSO. </a:t>
            </a:r>
            <a:endParaRPr lang="en-US" dirty="0"/>
          </a:p>
        </p:txBody>
      </p:sp>
      <p:sp>
        <p:nvSpPr>
          <p:cNvPr id="4" name="Google Shape;259;p11">
            <a:extLst>
              <a:ext uri="{FF2B5EF4-FFF2-40B4-BE49-F238E27FC236}">
                <a16:creationId xmlns:a16="http://schemas.microsoft.com/office/drawing/2014/main" id="{BDB881A3-5E59-F3A2-6947-1CD56288662C}"/>
              </a:ext>
            </a:extLst>
          </p:cNvPr>
          <p:cNvSpPr/>
          <p:nvPr/>
        </p:nvSpPr>
        <p:spPr>
          <a:xfrm>
            <a:off x="8556720" y="1143449"/>
            <a:ext cx="3383280" cy="402227"/>
          </a:xfrm>
          <a:prstGeom prst="rect">
            <a:avLst/>
          </a:prstGeom>
          <a:solidFill>
            <a:schemeClr val="tx2">
              <a:lumMod val="75000"/>
            </a:schemeClr>
          </a:solidFill>
          <a:ln w="1587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Data available</a:t>
            </a:r>
            <a:endParaRPr b="1" dirty="0">
              <a:latin typeface="+mn-lt"/>
            </a:endParaRPr>
          </a:p>
        </p:txBody>
      </p:sp>
      <p:sp>
        <p:nvSpPr>
          <p:cNvPr id="23" name="Slide Number Placeholder 12">
            <a:extLst>
              <a:ext uri="{FF2B5EF4-FFF2-40B4-BE49-F238E27FC236}">
                <a16:creationId xmlns:a16="http://schemas.microsoft.com/office/drawing/2014/main" id="{ED15C6C7-8113-9F30-1D60-5EB9BC19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34773" y="6222998"/>
            <a:ext cx="476251" cy="476251"/>
          </a:xfrm>
        </p:spPr>
        <p:txBody>
          <a:bodyPr/>
          <a:lstStyle/>
          <a:p>
            <a:fld id="{109E3429-BC9A-4D81-A183-F9981A1B690F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2" name="Picture 31" descr="Text&#10;&#10;Description automatically generated with medium confidence">
            <a:extLst>
              <a:ext uri="{FF2B5EF4-FFF2-40B4-BE49-F238E27FC236}">
                <a16:creationId xmlns:a16="http://schemas.microsoft.com/office/drawing/2014/main" id="{BB6CEF1C-09B0-52F9-E707-5D3ADDB03E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827" y="-17345"/>
            <a:ext cx="2395089" cy="116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18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2">
            <a:extLst>
              <a:ext uri="{FF2B5EF4-FFF2-40B4-BE49-F238E27FC236}">
                <a16:creationId xmlns:a16="http://schemas.microsoft.com/office/drawing/2014/main" id="{3B8CCE9B-6075-970A-8837-4C70BA82F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34773" y="6222998"/>
            <a:ext cx="476251" cy="476251"/>
          </a:xfrm>
        </p:spPr>
        <p:txBody>
          <a:bodyPr/>
          <a:lstStyle/>
          <a:p>
            <a:fld id="{109E3429-BC9A-4D81-A183-F9981A1B690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642153" y="1646063"/>
            <a:ext cx="33688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bg2">
                    <a:lumMod val="25000"/>
                  </a:schemeClr>
                </a:solidFill>
              </a:rPr>
              <a:t>Epidemiological  data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51925" y="616047"/>
            <a:ext cx="7574032" cy="5845076"/>
            <a:chOff x="3033590" y="835802"/>
            <a:chExt cx="7574032" cy="5845076"/>
          </a:xfrm>
        </p:grpSpPr>
        <p:grpSp>
          <p:nvGrpSpPr>
            <p:cNvPr id="9" name="Group 8"/>
            <p:cNvGrpSpPr/>
            <p:nvPr/>
          </p:nvGrpSpPr>
          <p:grpSpPr>
            <a:xfrm>
              <a:off x="3033590" y="1409187"/>
              <a:ext cx="7574032" cy="5271691"/>
              <a:chOff x="3033590" y="1409187"/>
              <a:chExt cx="7574032" cy="5271691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E24A0522-663D-FD55-7CBE-B0B9EBDD9B2A}"/>
                  </a:ext>
                </a:extLst>
              </p:cNvPr>
              <p:cNvSpPr/>
              <p:nvPr/>
            </p:nvSpPr>
            <p:spPr>
              <a:xfrm>
                <a:off x="3033590" y="3702728"/>
                <a:ext cx="2978150" cy="2978150"/>
              </a:xfrm>
              <a:prstGeom prst="roundRect">
                <a:avLst/>
              </a:prstGeom>
              <a:solidFill>
                <a:schemeClr val="bg1">
                  <a:alpha val="65000"/>
                </a:schemeClr>
              </a:solidFill>
              <a:ln w="260350">
                <a:solidFill>
                  <a:schemeClr val="accent4">
                    <a:lumMod val="60000"/>
                    <a:lumOff val="40000"/>
                  </a:schemeClr>
                </a:solidFill>
              </a:ln>
              <a:scene3d>
                <a:camera prst="isometricTopU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2EE8C87D-7885-E417-012E-365DF6BBD016}"/>
                  </a:ext>
                </a:extLst>
              </p:cNvPr>
              <p:cNvSpPr/>
              <p:nvPr/>
            </p:nvSpPr>
            <p:spPr>
              <a:xfrm>
                <a:off x="3033590" y="3129342"/>
                <a:ext cx="2978150" cy="2978150"/>
              </a:xfrm>
              <a:prstGeom prst="roundRect">
                <a:avLst/>
              </a:prstGeom>
              <a:solidFill>
                <a:schemeClr val="bg1">
                  <a:alpha val="65000"/>
                </a:schemeClr>
              </a:solidFill>
              <a:ln w="260350">
                <a:solidFill>
                  <a:schemeClr val="accent3">
                    <a:lumMod val="75000"/>
                  </a:schemeClr>
                </a:solidFill>
              </a:ln>
              <a:scene3d>
                <a:camera prst="isometricTopU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31507C29-A6AA-5435-E4A2-094DF02E4EEB}"/>
                  </a:ext>
                </a:extLst>
              </p:cNvPr>
              <p:cNvSpPr/>
              <p:nvPr/>
            </p:nvSpPr>
            <p:spPr>
              <a:xfrm>
                <a:off x="3033590" y="2555957"/>
                <a:ext cx="2978150" cy="2978150"/>
              </a:xfrm>
              <a:prstGeom prst="roundRect">
                <a:avLst/>
              </a:prstGeom>
              <a:solidFill>
                <a:schemeClr val="bg1">
                  <a:alpha val="65000"/>
                </a:schemeClr>
              </a:solidFill>
              <a:ln w="260350">
                <a:solidFill>
                  <a:schemeClr val="accent2">
                    <a:lumMod val="60000"/>
                    <a:lumOff val="40000"/>
                  </a:schemeClr>
                </a:solidFill>
              </a:ln>
              <a:scene3d>
                <a:camera prst="isometricTopU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DB646593-6598-CD12-F3A8-EF76ED398254}"/>
                  </a:ext>
                </a:extLst>
              </p:cNvPr>
              <p:cNvSpPr/>
              <p:nvPr/>
            </p:nvSpPr>
            <p:spPr>
              <a:xfrm>
                <a:off x="3033590" y="1982572"/>
                <a:ext cx="2978150" cy="2978150"/>
              </a:xfrm>
              <a:prstGeom prst="roundRect">
                <a:avLst/>
              </a:prstGeom>
              <a:solidFill>
                <a:schemeClr val="bg1">
                  <a:alpha val="65000"/>
                </a:schemeClr>
              </a:solidFill>
              <a:ln w="260350">
                <a:solidFill>
                  <a:schemeClr val="tx2">
                    <a:lumMod val="60000"/>
                    <a:lumOff val="40000"/>
                  </a:schemeClr>
                </a:solidFill>
              </a:ln>
              <a:scene3d>
                <a:camera prst="isometricTopU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84FF5D98-38A0-417E-C595-2A7649E00A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07321" y="2599878"/>
                <a:ext cx="58521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9647B9DB-0536-7B33-F2E6-6FF084495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07321" y="5186686"/>
                <a:ext cx="58521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532A5A00-C02E-4DF5-4CC0-BE7A8741F689}"/>
                  </a:ext>
                </a:extLst>
              </p:cNvPr>
              <p:cNvSpPr/>
              <p:nvPr/>
            </p:nvSpPr>
            <p:spPr>
              <a:xfrm>
                <a:off x="3033590" y="1409187"/>
                <a:ext cx="2978150" cy="2978150"/>
              </a:xfrm>
              <a:prstGeom prst="roundRect">
                <a:avLst/>
              </a:prstGeom>
              <a:solidFill>
                <a:schemeClr val="bg1">
                  <a:alpha val="65000"/>
                </a:schemeClr>
              </a:solidFill>
              <a:ln w="260350">
                <a:solidFill>
                  <a:schemeClr val="tx2">
                    <a:lumMod val="50000"/>
                  </a:schemeClr>
                </a:solidFill>
              </a:ln>
              <a:scene3d>
                <a:camera prst="isometricTopU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9743E88B-4B43-3230-68C3-5B488F2F9B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07321" y="3524192"/>
                <a:ext cx="58521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150E5AF3-03CF-8613-52E7-A4FE2CDB9FD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07321" y="4367795"/>
                <a:ext cx="58521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AFA7E0B-63E2-A7CC-0224-88D4EE93213E}"/>
                  </a:ext>
                </a:extLst>
              </p:cNvPr>
              <p:cNvSpPr txBox="1"/>
              <p:nvPr/>
            </p:nvSpPr>
            <p:spPr>
              <a:xfrm>
                <a:off x="7266634" y="2389038"/>
                <a:ext cx="323993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err="1" smtClean="0">
                    <a:solidFill>
                      <a:srgbClr val="FF0000"/>
                    </a:solidFill>
                  </a:rPr>
                  <a:t>Metabolomic</a:t>
                </a:r>
                <a:endParaRPr lang="en-US" sz="20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BCA56B3-8687-AE16-92D5-B9109212EB76}"/>
                  </a:ext>
                </a:extLst>
              </p:cNvPr>
              <p:cNvSpPr txBox="1"/>
              <p:nvPr/>
            </p:nvSpPr>
            <p:spPr>
              <a:xfrm>
                <a:off x="7266634" y="3320599"/>
                <a:ext cx="275577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smtClean="0">
                    <a:solidFill>
                      <a:srgbClr val="FF0000"/>
                    </a:solidFill>
                  </a:rPr>
                  <a:t>Proteomic</a:t>
                </a:r>
                <a:endParaRPr lang="en-US" sz="20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D133D67-BCBF-9279-E60B-DFC69398674E}"/>
                  </a:ext>
                </a:extLst>
              </p:cNvPr>
              <p:cNvSpPr txBox="1"/>
              <p:nvPr/>
            </p:nvSpPr>
            <p:spPr>
              <a:xfrm>
                <a:off x="7266634" y="4178696"/>
                <a:ext cx="33409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smtClean="0">
                    <a:solidFill>
                      <a:schemeClr val="bg2">
                        <a:lumMod val="25000"/>
                      </a:schemeClr>
                    </a:solidFill>
                  </a:rPr>
                  <a:t>Transcriptomic</a:t>
                </a:r>
                <a:endParaRPr lang="en-US" sz="2000" b="1" dirty="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1F671E5-2E64-A962-5C5E-D6DC2255A93A}"/>
                  </a:ext>
                </a:extLst>
              </p:cNvPr>
              <p:cNvSpPr txBox="1"/>
              <p:nvPr/>
            </p:nvSpPr>
            <p:spPr>
              <a:xfrm>
                <a:off x="7266634" y="5012079"/>
                <a:ext cx="275577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smtClean="0">
                    <a:solidFill>
                      <a:schemeClr val="bg2">
                        <a:lumMod val="25000"/>
                      </a:schemeClr>
                    </a:solidFill>
                  </a:rPr>
                  <a:t>Genomic</a:t>
                </a:r>
                <a:endParaRPr lang="en-US" sz="2000" b="1" dirty="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</p:grp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7E1F166B-395B-1B07-8E4F-8E119D79A645}"/>
                </a:ext>
              </a:extLst>
            </p:cNvPr>
            <p:cNvSpPr/>
            <p:nvPr/>
          </p:nvSpPr>
          <p:spPr>
            <a:xfrm>
              <a:off x="3033590" y="835802"/>
              <a:ext cx="2978150" cy="2978150"/>
            </a:xfrm>
            <a:prstGeom prst="roundRect">
              <a:avLst/>
            </a:prstGeom>
            <a:solidFill>
              <a:schemeClr val="bg1">
                <a:alpha val="65000"/>
              </a:schemeClr>
            </a:solidFill>
            <a:ln w="260350">
              <a:solidFill>
                <a:schemeClr val="bg2">
                  <a:lumMod val="50000"/>
                </a:schemeClr>
              </a:solidFill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11FDB1D-4DF0-93AA-F65F-AD44D5097A1F}"/>
              </a:ext>
            </a:extLst>
          </p:cNvPr>
          <p:cNvSpPr txBox="1"/>
          <p:nvPr/>
        </p:nvSpPr>
        <p:spPr>
          <a:xfrm>
            <a:off x="9389399" y="2569393"/>
            <a:ext cx="2081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>
                    <a:lumMod val="25000"/>
                  </a:schemeClr>
                </a:solidFill>
              </a:rPr>
              <a:t>Clinical data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FA7E0B-63E2-A7CC-0224-88D4EE93213E}"/>
              </a:ext>
            </a:extLst>
          </p:cNvPr>
          <p:cNvSpPr txBox="1"/>
          <p:nvPr/>
        </p:nvSpPr>
        <p:spPr>
          <a:xfrm>
            <a:off x="8810076" y="3444555"/>
            <a:ext cx="32399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2">
                    <a:lumMod val="25000"/>
                  </a:schemeClr>
                </a:solidFill>
              </a:rPr>
              <a:t>10- year prospective study</a:t>
            </a:r>
            <a:endParaRPr lang="en-US" sz="28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0" y="-4548"/>
            <a:ext cx="6626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MAMI 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</a:rPr>
              <a:t>study – Maltese Myocardial Infarction Study – Blood Plasma 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FA7E0B-63E2-A7CC-0224-88D4EE93213E}"/>
              </a:ext>
            </a:extLst>
          </p:cNvPr>
          <p:cNvSpPr txBox="1"/>
          <p:nvPr/>
        </p:nvSpPr>
        <p:spPr>
          <a:xfrm>
            <a:off x="8874543" y="4740967"/>
            <a:ext cx="3239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2">
                    <a:lumMod val="25000"/>
                  </a:schemeClr>
                </a:solidFill>
              </a:rPr>
              <a:t>Family Data</a:t>
            </a:r>
            <a:endParaRPr lang="en-US" sz="28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05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525" y="907596"/>
            <a:ext cx="10829925" cy="511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7003645" y="6488668"/>
            <a:ext cx="5343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www.nature.com/articles/s43588-021-00086-z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058275" y="2390775"/>
            <a:ext cx="1485900" cy="3333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9058275" y="2476500"/>
            <a:ext cx="1485900" cy="95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9324975" y="2724150"/>
            <a:ext cx="1219200" cy="107632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9674897" y="3029449"/>
            <a:ext cx="869278" cy="8667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810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Fig.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21640"/>
            <a:ext cx="12209775" cy="2726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003645" y="6488668"/>
            <a:ext cx="5343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www.nature.com/articles/s43588-021-00086-z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34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838" y="91775"/>
            <a:ext cx="8872538" cy="676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6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dditional Resources Pic - Americans for Medical Progres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4" b="6255"/>
          <a:stretch/>
        </p:blipFill>
        <p:spPr bwMode="auto">
          <a:xfrm>
            <a:off x="0" y="-25400"/>
            <a:ext cx="12192000" cy="689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488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t's a dangerous business, Frodo . . . - YouTub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9740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9966" y="837324"/>
            <a:ext cx="29626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888888"/>
                </a:solidFill>
                <a:latin typeface="Arial" panose="020B0604020202020204" pitchFamily="34" charset="0"/>
              </a:rPr>
              <a:t>Bioinformatics@UM</a:t>
            </a:r>
            <a:r>
              <a:rPr lang="en-US" dirty="0">
                <a:solidFill>
                  <a:srgbClr val="888888"/>
                </a:solidFill>
                <a:latin typeface="Arial" panose="020B0604020202020204" pitchFamily="34" charset="0"/>
              </a:rPr>
              <a:t>" group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6488668"/>
            <a:ext cx="89001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groups.google.com/a/um.edu.mt/g/mailinglist-bioinformatics.research/about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13" y="1206656"/>
            <a:ext cx="4928717" cy="49287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9966" y="252549"/>
            <a:ext cx="11643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Cambria" panose="02040503050406030204" pitchFamily="18" charset="0"/>
                <a:ea typeface="Cambria" panose="02040503050406030204" pitchFamily="18" charset="0"/>
              </a:rPr>
              <a:t>Bioinformatics at University of Malta mailing list</a:t>
            </a:r>
            <a:endParaRPr lang="en-US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50" name="Picture 2" descr="File:No-spam.svg - Wikimedia Common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630" y="1447800"/>
            <a:ext cx="4110037" cy="4110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16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Blind Men and the Elepha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90600"/>
            <a:ext cx="12192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" y="695325"/>
            <a:ext cx="12192000" cy="295275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5867400"/>
            <a:ext cx="12192000" cy="295275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162675"/>
            <a:ext cx="12192000" cy="695325"/>
          </a:xfrm>
          <a:prstGeom prst="rect">
            <a:avLst/>
          </a:prstGeom>
          <a:solidFill>
            <a:srgbClr val="70A5C5"/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95325"/>
          </a:xfrm>
          <a:prstGeom prst="rect">
            <a:avLst/>
          </a:prstGeom>
          <a:solidFill>
            <a:srgbClr val="70A5C5"/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latin typeface="Book Antiqua" panose="02040602050305030304" pitchFamily="18" charset="0"/>
              </a:rPr>
              <a:t>The Blind Men and the Elephant</a:t>
            </a:r>
            <a:endParaRPr lang="en-US" sz="3200" dirty="0">
              <a:latin typeface="Book Antiqua" panose="0204060205030503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0975" y="6211624"/>
            <a:ext cx="120967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rgbClr val="000000"/>
                </a:solidFill>
                <a:latin typeface="Book Antiqua" panose="02040602050305030304" pitchFamily="18" charset="0"/>
              </a:rPr>
              <a:t>We have to remember that what we observe </a:t>
            </a:r>
            <a:r>
              <a:rPr lang="en-US" dirty="0" smtClean="0">
                <a:solidFill>
                  <a:srgbClr val="FFFF00"/>
                </a:solidFill>
                <a:latin typeface="Book Antiqua" panose="02040602050305030304" pitchFamily="18" charset="0"/>
              </a:rPr>
              <a:t>is not nature in itself</a:t>
            </a:r>
            <a:r>
              <a:rPr lang="en-US" i="1" dirty="0" smtClean="0">
                <a:solidFill>
                  <a:srgbClr val="000000"/>
                </a:solidFill>
                <a:latin typeface="Book Antiqua" panose="02040602050305030304" pitchFamily="18" charset="0"/>
              </a:rPr>
              <a:t>, but nature exposed to our method of questioning.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644508" y="6543927"/>
            <a:ext cx="21259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Book Antiqua" panose="02040602050305030304" pitchFamily="18" charset="0"/>
              </a:rPr>
              <a:t>Werner Karl Heisenberg</a:t>
            </a:r>
            <a:endParaRPr lang="en-US" sz="14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986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304" y="3868142"/>
            <a:ext cx="5892800" cy="31479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" name="Rectangle 2"/>
          <p:cNvSpPr/>
          <p:nvPr/>
        </p:nvSpPr>
        <p:spPr>
          <a:xfrm>
            <a:off x="238125" y="138410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/>
              <a:t>Mastery Rubric for </a:t>
            </a:r>
            <a:r>
              <a:rPr lang="en-US" sz="2000" b="1" dirty="0" smtClean="0"/>
              <a:t>Bioinformatics</a:t>
            </a:r>
            <a:endParaRPr lang="en-US" sz="2000" dirty="0" smtClean="0"/>
          </a:p>
          <a:p>
            <a:pPr marL="342900" indent="-342900">
              <a:buAutoNum type="arabicPeriod"/>
            </a:pPr>
            <a:r>
              <a:rPr lang="en-US" sz="2000" dirty="0" smtClean="0"/>
              <a:t>Prerequisite </a:t>
            </a:r>
            <a:r>
              <a:rPr lang="en-US" sz="2000" dirty="0"/>
              <a:t>knowledge—biology </a:t>
            </a:r>
            <a:endParaRPr lang="en-US" sz="2000" dirty="0" smtClean="0"/>
          </a:p>
          <a:p>
            <a:pPr marL="342900" indent="-342900">
              <a:buAutoNum type="arabicPeriod"/>
            </a:pPr>
            <a:r>
              <a:rPr lang="en-US" sz="2000" dirty="0" smtClean="0"/>
              <a:t>Prerequisite </a:t>
            </a:r>
            <a:r>
              <a:rPr lang="en-US" sz="2000" dirty="0"/>
              <a:t>knowledge—computational methods </a:t>
            </a:r>
            <a:endParaRPr lang="en-US" sz="2000" dirty="0" smtClean="0"/>
          </a:p>
          <a:p>
            <a:pPr marL="342900" indent="-342900">
              <a:buAutoNum type="arabicPeriod"/>
            </a:pPr>
            <a:r>
              <a:rPr lang="en-US" sz="2000" dirty="0" smtClean="0"/>
              <a:t>Interdisciplinary </a:t>
            </a:r>
            <a:r>
              <a:rPr lang="en-US" sz="2000" dirty="0"/>
              <a:t>integration </a:t>
            </a:r>
            <a:endParaRPr lang="en-US" sz="2000" dirty="0" smtClean="0"/>
          </a:p>
          <a:p>
            <a:pPr marL="342900" indent="-342900">
              <a:buAutoNum type="arabicPeriod"/>
            </a:pPr>
            <a:r>
              <a:rPr lang="en-US" sz="2000" dirty="0"/>
              <a:t>Define a problem based on a critical review of existing knowledge 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Hypothesis </a:t>
            </a:r>
            <a:r>
              <a:rPr lang="en-US" sz="2000" dirty="0"/>
              <a:t>generation 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Experimental </a:t>
            </a:r>
            <a:r>
              <a:rPr lang="en-US" sz="2000" dirty="0"/>
              <a:t>design 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Identify </a:t>
            </a:r>
            <a:r>
              <a:rPr lang="en-US" sz="2000" dirty="0"/>
              <a:t>data that are relevant to the problem 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Identify </a:t>
            </a:r>
            <a:r>
              <a:rPr lang="en-US" sz="2000" dirty="0"/>
              <a:t>and use appropriate analytical methods </a:t>
            </a:r>
            <a:endParaRPr lang="en-US" sz="2000" dirty="0" smtClean="0"/>
          </a:p>
          <a:p>
            <a:pPr marL="342900" indent="-342900">
              <a:buAutoNum type="arabicPeriod"/>
            </a:pPr>
            <a:r>
              <a:rPr lang="en-US" sz="2000" dirty="0" smtClean="0"/>
              <a:t>Interpretation </a:t>
            </a:r>
            <a:r>
              <a:rPr lang="en-US" sz="2000" dirty="0"/>
              <a:t>of results/output </a:t>
            </a:r>
            <a:endParaRPr lang="en-US" sz="2000" dirty="0" smtClean="0"/>
          </a:p>
          <a:p>
            <a:pPr marL="342900" indent="-342900">
              <a:buAutoNum type="arabicPeriod"/>
            </a:pPr>
            <a:r>
              <a:rPr lang="en-US" sz="2000" dirty="0" smtClean="0"/>
              <a:t>Draw </a:t>
            </a:r>
            <a:r>
              <a:rPr lang="en-US" sz="2000" dirty="0"/>
              <a:t>and contextualize </a:t>
            </a:r>
            <a:r>
              <a:rPr lang="en-US" sz="2000" dirty="0" smtClean="0"/>
              <a:t>conclusions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Communication 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Ethical </a:t>
            </a:r>
            <a:r>
              <a:rPr lang="en-US" sz="2000" dirty="0"/>
              <a:t>Practice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858" y="70029"/>
            <a:ext cx="5625942" cy="44067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61229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488668"/>
            <a:ext cx="54530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arxiv.org/ftp/arxiv/papers/2308/2308.08004.pdf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5069443"/>
            <a:ext cx="6067425" cy="13430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6" name="Rectangle 5"/>
          <p:cNvSpPr/>
          <p:nvPr/>
        </p:nvSpPr>
        <p:spPr>
          <a:xfrm>
            <a:off x="104775" y="196840"/>
            <a:ext cx="718185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Mastery Rubric for Statistics and Data Science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Prerequisite </a:t>
            </a:r>
            <a:r>
              <a:rPr lang="en-US" dirty="0"/>
              <a:t>knowledge -statistics and/or applied math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Prerequisite </a:t>
            </a:r>
            <a:r>
              <a:rPr lang="en-US" dirty="0"/>
              <a:t>knowledge - computational methods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Prerequisite </a:t>
            </a:r>
            <a:r>
              <a:rPr lang="en-US" dirty="0"/>
              <a:t>knowledge – in the discipline where the research questions arise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Interdisciplinary </a:t>
            </a:r>
            <a:r>
              <a:rPr lang="en-US" dirty="0"/>
              <a:t>integration (statistics, computation, and the discipline/context in which these are being deployed</a:t>
            </a:r>
            <a:r>
              <a:rPr lang="en-US" dirty="0" smtClean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Define </a:t>
            </a:r>
            <a:r>
              <a:rPr lang="en-US" dirty="0"/>
              <a:t>a problem based on critical review of existing knowledge*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Hypothesis </a:t>
            </a:r>
            <a:r>
              <a:rPr lang="en-US" dirty="0"/>
              <a:t>generation *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Experimental </a:t>
            </a:r>
            <a:r>
              <a:rPr lang="en-US" dirty="0"/>
              <a:t>design *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Identify </a:t>
            </a:r>
            <a:r>
              <a:rPr lang="en-US" dirty="0"/>
              <a:t>or collect data that is relevant to the problem/task/project *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Identify </a:t>
            </a:r>
            <a:r>
              <a:rPr lang="en-US" dirty="0"/>
              <a:t>and use appropriate analytic &amp; computational methods *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Interpretation </a:t>
            </a:r>
            <a:r>
              <a:rPr lang="en-US" dirty="0"/>
              <a:t>of results/output *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Draw </a:t>
            </a:r>
            <a:r>
              <a:rPr lang="en-US" dirty="0"/>
              <a:t>and contextualize conclusions * 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Communication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Ethical </a:t>
            </a:r>
            <a:r>
              <a:rPr lang="en-US" dirty="0"/>
              <a:t>practice</a:t>
            </a:r>
          </a:p>
        </p:txBody>
      </p:sp>
    </p:spTree>
    <p:extLst>
      <p:ext uri="{BB962C8B-B14F-4D97-AF65-F5344CB8AC3E}">
        <p14:creationId xmlns:p14="http://schemas.microsoft.com/office/powerpoint/2010/main" val="222694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95501" y="768350"/>
            <a:ext cx="5675449" cy="5143912"/>
            <a:chOff x="6148251" y="1092200"/>
            <a:chExt cx="5675449" cy="5143912"/>
          </a:xfrm>
        </p:grpSpPr>
        <p:pic>
          <p:nvPicPr>
            <p:cNvPr id="5" name="Picture 2" descr="Data science concepts you need to know! Part 1 | by Michael Barber |  Towards Data Scienc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48251" y="1092200"/>
              <a:ext cx="5675449" cy="51439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ounded Rectangle 5"/>
            <p:cNvSpPr/>
            <p:nvPr/>
          </p:nvSpPr>
          <p:spPr>
            <a:xfrm>
              <a:off x="8229600" y="4905375"/>
              <a:ext cx="1552575" cy="771525"/>
            </a:xfrm>
            <a:prstGeom prst="roundRect">
              <a:avLst/>
            </a:prstGeom>
            <a:solidFill>
              <a:srgbClr val="B05A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810500" y="4752975"/>
              <a:ext cx="2514600" cy="707886"/>
            </a:xfrm>
            <a:prstGeom prst="rect">
              <a:avLst/>
            </a:prstGeom>
            <a:solidFill>
              <a:srgbClr val="B05A73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-omics</a:t>
              </a:r>
              <a:endParaRPr lang="en-US" sz="4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963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5250" y="85725"/>
            <a:ext cx="319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Software Development / Coding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831143" y="3301263"/>
            <a:ext cx="10506782" cy="3363304"/>
            <a:chOff x="202493" y="1581150"/>
            <a:chExt cx="10506782" cy="3363304"/>
          </a:xfrm>
        </p:grpSpPr>
        <p:pic>
          <p:nvPicPr>
            <p:cNvPr id="4102" name="Picture 6" descr="Cover of Automate the Boring Stuff with Python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025" y="1831825"/>
              <a:ext cx="2162175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202493" y="4693779"/>
              <a:ext cx="2411238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dirty="0">
                  <a:hlinkClick r:id="rId3"/>
                </a:rPr>
                <a:t>https://automatetheboringstuff.com/#</a:t>
              </a:r>
              <a:r>
                <a:rPr lang="en-US" sz="1000" dirty="0" smtClean="0">
                  <a:hlinkClick r:id="rId3"/>
                </a:rPr>
                <a:t>toc</a:t>
              </a:r>
              <a:r>
                <a:rPr lang="en-US" sz="1000" dirty="0" smtClean="0"/>
                <a:t> </a:t>
              </a:r>
              <a:endParaRPr lang="en-US" sz="1000" dirty="0"/>
            </a:p>
          </p:txBody>
        </p:sp>
        <p:pic>
          <p:nvPicPr>
            <p:cNvPr id="4104" name="Picture 8" descr="Buy Think Python book : Allen B Downey , 9352134753, 9789352134755 -  SapnaOnline.com Indi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4720" y="1831825"/>
              <a:ext cx="2135901" cy="2866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2489200" y="4698233"/>
              <a:ext cx="3106941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dirty="0">
                  <a:hlinkClick r:id="rId5"/>
                </a:rPr>
                <a:t>http://openbookproject.net/thinkcs/python/english3e</a:t>
              </a:r>
              <a:r>
                <a:rPr lang="en-US" sz="1000" dirty="0" smtClean="0">
                  <a:hlinkClick r:id="rId5"/>
                </a:rPr>
                <a:t>/</a:t>
              </a:r>
              <a:r>
                <a:rPr lang="en-US" sz="1000" dirty="0" smtClean="0"/>
                <a:t> </a:t>
              </a:r>
              <a:endParaRPr lang="en-US" sz="1000" dirty="0"/>
            </a:p>
          </p:txBody>
        </p:sp>
        <p:pic>
          <p:nvPicPr>
            <p:cNvPr id="4106" name="Picture 10" descr="Mastering Python for Bioinformatics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28025" y="1581150"/>
              <a:ext cx="2381250" cy="31242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ight Arrow 5"/>
            <p:cNvSpPr/>
            <p:nvPr/>
          </p:nvSpPr>
          <p:spPr>
            <a:xfrm>
              <a:off x="5596141" y="2390775"/>
              <a:ext cx="2462009" cy="1285875"/>
            </a:xfrm>
            <a:prstGeom prst="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108" name="Picture 12" descr="The Clean Coder : Book presentation | Coding Journeyma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266" y="119643"/>
            <a:ext cx="2248772" cy="292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206827" y="648099"/>
            <a:ext cx="5134128" cy="2206970"/>
            <a:chOff x="685799" y="711210"/>
            <a:chExt cx="5134128" cy="2206970"/>
          </a:xfrm>
        </p:grpSpPr>
        <p:grpSp>
          <p:nvGrpSpPr>
            <p:cNvPr id="8" name="Group 7"/>
            <p:cNvGrpSpPr/>
            <p:nvPr/>
          </p:nvGrpSpPr>
          <p:grpSpPr>
            <a:xfrm>
              <a:off x="685799" y="711210"/>
              <a:ext cx="4306768" cy="1670040"/>
              <a:chOff x="-1" y="539760"/>
              <a:chExt cx="2904015" cy="1126093"/>
            </a:xfrm>
          </p:grpSpPr>
          <p:pic>
            <p:nvPicPr>
              <p:cNvPr id="4098" name="Picture 2" descr="IT12A01: FUNDAMENTALS OF PYTHON PROGRAMMING (SF) - NTUC LearningHub"/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" y="621029"/>
                <a:ext cx="1857465" cy="104482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100" name="Picture 4" descr="R (programming language) - Wikipedia"/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60285" y="539760"/>
                <a:ext cx="1343729" cy="10413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110" name="Picture 14" descr="Tidyverse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61795" y="1581149"/>
              <a:ext cx="1158132" cy="13370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112" name="Picture 16" descr="Python for Data Analysis, 3rd Edition [Book]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675" y="119643"/>
            <a:ext cx="2381250" cy="31286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5720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0547" y="6397109"/>
            <a:ext cx="57453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github.com/BioGeMT/MALTAomics-Summer-School</a:t>
            </a:r>
            <a:r>
              <a:rPr lang="en-US" dirty="0" smtClean="0"/>
              <a:t> 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09550" y="113109"/>
            <a:ext cx="11634787" cy="4131707"/>
            <a:chOff x="161925" y="447675"/>
            <a:chExt cx="11634787" cy="413170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1925" y="447675"/>
              <a:ext cx="3762375" cy="376237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1114425" y="4210050"/>
              <a:ext cx="1616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Feedback Form</a:t>
              </a:r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57837" y="690562"/>
              <a:ext cx="6238875" cy="3276600"/>
            </a:xfrm>
            <a:prstGeom prst="rect">
              <a:avLst/>
            </a:prstGeom>
          </p:spPr>
        </p:pic>
        <p:sp>
          <p:nvSpPr>
            <p:cNvPr id="7" name="Right Arrow 6"/>
            <p:cNvSpPr/>
            <p:nvPr/>
          </p:nvSpPr>
          <p:spPr>
            <a:xfrm>
              <a:off x="4083843" y="1771650"/>
              <a:ext cx="1314450" cy="933450"/>
            </a:xfrm>
            <a:prstGeom prst="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4438650" y="3999190"/>
            <a:ext cx="77533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Suggest future events / themes</a:t>
            </a:r>
          </a:p>
          <a:p>
            <a:endParaRPr lang="en-US" dirty="0"/>
          </a:p>
          <a:p>
            <a:r>
              <a:rPr lang="en-US" dirty="0" smtClean="0"/>
              <a:t>Ask for suggestions for resources</a:t>
            </a:r>
          </a:p>
          <a:p>
            <a:endParaRPr lang="en-US" dirty="0"/>
          </a:p>
          <a:p>
            <a:r>
              <a:rPr lang="en-US" dirty="0" smtClean="0"/>
              <a:t>Etc</a:t>
            </a:r>
          </a:p>
          <a:p>
            <a:endParaRPr lang="en-US" dirty="0"/>
          </a:p>
          <a:p>
            <a:r>
              <a:rPr lang="en-US" dirty="0" smtClean="0"/>
              <a:t>(Resources will be sent to all attendees + mailed via </a:t>
            </a:r>
            <a:r>
              <a:rPr lang="en-US" dirty="0" err="1" smtClean="0"/>
              <a:t>bioinformatics@UM</a:t>
            </a:r>
            <a:r>
              <a:rPr lang="en-US" dirty="0" smtClean="0"/>
              <a:t> list)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68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96093" y="313507"/>
            <a:ext cx="1892284" cy="6052457"/>
            <a:chOff x="452847" y="383177"/>
            <a:chExt cx="1892284" cy="6052457"/>
          </a:xfrm>
        </p:grpSpPr>
        <p:grpSp>
          <p:nvGrpSpPr>
            <p:cNvPr id="3" name="Group 2"/>
            <p:cNvGrpSpPr/>
            <p:nvPr/>
          </p:nvGrpSpPr>
          <p:grpSpPr>
            <a:xfrm>
              <a:off x="452847" y="383177"/>
              <a:ext cx="1892284" cy="6052457"/>
              <a:chOff x="452847" y="383177"/>
              <a:chExt cx="1892284" cy="6052457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452847" y="383177"/>
                <a:ext cx="1776548" cy="6052457"/>
                <a:chOff x="8716101" y="418012"/>
                <a:chExt cx="1776548" cy="6052457"/>
              </a:xfrm>
            </p:grpSpPr>
            <p:pic>
              <p:nvPicPr>
                <p:cNvPr id="10" name="Picture 6" descr="Protein Icon Vector Art, Icons, and Graphics for Free Download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67857" y1="32143" x2="37143" y2="6255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310" t="23375" r="27022" b="29656"/>
                <a:stretch/>
              </p:blipFill>
              <p:spPr bwMode="auto">
                <a:xfrm>
                  <a:off x="8929461" y="5111932"/>
                  <a:ext cx="1349828" cy="13585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" name="Picture 2" descr="D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16101" y="418012"/>
                  <a:ext cx="1776548" cy="1776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" name="Picture 4" descr="R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919165" y="2968036"/>
                  <a:ext cx="1370420" cy="13704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" name="TextBox 6"/>
              <p:cNvSpPr txBox="1"/>
              <p:nvPr/>
            </p:nvSpPr>
            <p:spPr>
              <a:xfrm>
                <a:off x="949236" y="504857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DNA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452847" y="3348206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RNA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298049" y="6002336"/>
                <a:ext cx="104708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PROTEIN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  <p:sp>
          <p:nvSpPr>
            <p:cNvPr id="4" name="Down Arrow 3"/>
            <p:cNvSpPr/>
            <p:nvPr/>
          </p:nvSpPr>
          <p:spPr>
            <a:xfrm>
              <a:off x="1105989" y="2151017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05989" y="4502822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658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96093" y="313507"/>
            <a:ext cx="1892284" cy="6052457"/>
            <a:chOff x="452847" y="383177"/>
            <a:chExt cx="1892284" cy="6052457"/>
          </a:xfrm>
        </p:grpSpPr>
        <p:grpSp>
          <p:nvGrpSpPr>
            <p:cNvPr id="3" name="Group 2"/>
            <p:cNvGrpSpPr/>
            <p:nvPr/>
          </p:nvGrpSpPr>
          <p:grpSpPr>
            <a:xfrm>
              <a:off x="452847" y="383177"/>
              <a:ext cx="1892284" cy="6052457"/>
              <a:chOff x="452847" y="383177"/>
              <a:chExt cx="1892284" cy="6052457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452847" y="383177"/>
                <a:ext cx="1776548" cy="6052457"/>
                <a:chOff x="8716101" y="418012"/>
                <a:chExt cx="1776548" cy="6052457"/>
              </a:xfrm>
            </p:grpSpPr>
            <p:pic>
              <p:nvPicPr>
                <p:cNvPr id="10" name="Picture 6" descr="Protein Icon Vector Art, Icons, and Graphics for Free Download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67857" y1="32143" x2="37143" y2="6255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310" t="23375" r="27022" b="29656"/>
                <a:stretch/>
              </p:blipFill>
              <p:spPr bwMode="auto">
                <a:xfrm>
                  <a:off x="8929461" y="5111932"/>
                  <a:ext cx="1349828" cy="13585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" name="Picture 2" descr="D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16101" y="418012"/>
                  <a:ext cx="1776548" cy="1776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" name="Picture 4" descr="R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919165" y="2968036"/>
                  <a:ext cx="1370420" cy="13704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" name="TextBox 6"/>
              <p:cNvSpPr txBox="1"/>
              <p:nvPr/>
            </p:nvSpPr>
            <p:spPr>
              <a:xfrm>
                <a:off x="949236" y="504857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DNA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452847" y="3348206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RNA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298049" y="6002336"/>
                <a:ext cx="104708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PROTEIN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  <p:sp>
          <p:nvSpPr>
            <p:cNvPr id="4" name="Down Arrow 3"/>
            <p:cNvSpPr/>
            <p:nvPr/>
          </p:nvSpPr>
          <p:spPr>
            <a:xfrm>
              <a:off x="1105989" y="2151017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05989" y="4502822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962383" y="3888201"/>
            <a:ext cx="1454244" cy="1319150"/>
            <a:chOff x="3095350" y="3996054"/>
            <a:chExt cx="1454244" cy="1319150"/>
          </a:xfrm>
        </p:grpSpPr>
        <p:pic>
          <p:nvPicPr>
            <p:cNvPr id="1026" name="Picture 2" descr="Metabolism Icon - Download in Line Style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6786" y="3996054"/>
              <a:ext cx="1011373" cy="1011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3095350" y="5007427"/>
              <a:ext cx="1454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latin typeface="Bookman Old Style" panose="02050604050505020204" pitchFamily="18" charset="0"/>
                </a:rPr>
                <a:t>METABOLITE</a:t>
              </a:r>
              <a:endParaRPr lang="en-US" sz="14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5" name="Down Arrow 14"/>
          <p:cNvSpPr/>
          <p:nvPr/>
        </p:nvSpPr>
        <p:spPr>
          <a:xfrm rot="17100000">
            <a:off x="2344194" y="3673837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4400000">
            <a:off x="2344194" y="4918004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2588034" y="1201781"/>
            <a:ext cx="1607158" cy="1767842"/>
            <a:chOff x="2588034" y="1201781"/>
            <a:chExt cx="1607158" cy="1767842"/>
          </a:xfrm>
        </p:grpSpPr>
        <p:sp>
          <p:nvSpPr>
            <p:cNvPr id="18" name="Rectangle 17"/>
            <p:cNvSpPr/>
            <p:nvPr/>
          </p:nvSpPr>
          <p:spPr>
            <a:xfrm>
              <a:off x="2588034" y="1201781"/>
              <a:ext cx="1607158" cy="176784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2725783" y="1277771"/>
              <a:ext cx="1356462" cy="1585760"/>
              <a:chOff x="4993135" y="1585548"/>
              <a:chExt cx="1356462" cy="1585760"/>
            </a:xfrm>
          </p:grpSpPr>
          <p:pic>
            <p:nvPicPr>
              <p:cNvPr id="1028" name="Picture 4" descr="Phenotypes Icons - Free SVG &amp; PNG Phenotypes Images - Noun Project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32375" y="1585548"/>
                <a:ext cx="1277983" cy="12779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4993135" y="2863531"/>
                <a:ext cx="13564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PHENOTYPE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645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96093" y="313507"/>
            <a:ext cx="1892284" cy="6052457"/>
            <a:chOff x="452847" y="383177"/>
            <a:chExt cx="1892284" cy="6052457"/>
          </a:xfrm>
        </p:grpSpPr>
        <p:grpSp>
          <p:nvGrpSpPr>
            <p:cNvPr id="3" name="Group 2"/>
            <p:cNvGrpSpPr/>
            <p:nvPr/>
          </p:nvGrpSpPr>
          <p:grpSpPr>
            <a:xfrm>
              <a:off x="452847" y="383177"/>
              <a:ext cx="1892284" cy="6052457"/>
              <a:chOff x="452847" y="383177"/>
              <a:chExt cx="1892284" cy="6052457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452847" y="383177"/>
                <a:ext cx="1776548" cy="6052457"/>
                <a:chOff x="8716101" y="418012"/>
                <a:chExt cx="1776548" cy="6052457"/>
              </a:xfrm>
            </p:grpSpPr>
            <p:pic>
              <p:nvPicPr>
                <p:cNvPr id="10" name="Picture 6" descr="Protein Icon Vector Art, Icons, and Graphics for Free Download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67857" y1="32143" x2="37143" y2="6255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310" t="23375" r="27022" b="29656"/>
                <a:stretch/>
              </p:blipFill>
              <p:spPr bwMode="auto">
                <a:xfrm>
                  <a:off x="8929461" y="5111932"/>
                  <a:ext cx="1349828" cy="13585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" name="Picture 2" descr="D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16101" y="418012"/>
                  <a:ext cx="1776548" cy="1776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" name="Picture 4" descr="R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919165" y="2968036"/>
                  <a:ext cx="1370420" cy="13704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" name="TextBox 6"/>
              <p:cNvSpPr txBox="1"/>
              <p:nvPr/>
            </p:nvSpPr>
            <p:spPr>
              <a:xfrm>
                <a:off x="949236" y="504857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DNA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452847" y="3348206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RNA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298049" y="6002336"/>
                <a:ext cx="104708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PROTEIN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  <p:sp>
          <p:nvSpPr>
            <p:cNvPr id="4" name="Down Arrow 3"/>
            <p:cNvSpPr/>
            <p:nvPr/>
          </p:nvSpPr>
          <p:spPr>
            <a:xfrm>
              <a:off x="1105989" y="2151017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05989" y="4502822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962383" y="3888201"/>
            <a:ext cx="1454244" cy="1319150"/>
            <a:chOff x="3095350" y="3996054"/>
            <a:chExt cx="1454244" cy="1319150"/>
          </a:xfrm>
        </p:grpSpPr>
        <p:pic>
          <p:nvPicPr>
            <p:cNvPr id="1026" name="Picture 2" descr="Metabolism Icon - Download in Line Style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6786" y="3996054"/>
              <a:ext cx="1011373" cy="1011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3095350" y="5007427"/>
              <a:ext cx="1454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latin typeface="Bookman Old Style" panose="02050604050505020204" pitchFamily="18" charset="0"/>
                </a:rPr>
                <a:t>METABOLITE</a:t>
              </a:r>
              <a:endParaRPr lang="en-US" sz="14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5" name="Down Arrow 14"/>
          <p:cNvSpPr/>
          <p:nvPr/>
        </p:nvSpPr>
        <p:spPr>
          <a:xfrm rot="17100000">
            <a:off x="2344194" y="3673837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4400000">
            <a:off x="2344194" y="4918004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2588034" y="1201781"/>
            <a:ext cx="1607158" cy="1767842"/>
            <a:chOff x="2588034" y="1201781"/>
            <a:chExt cx="1607158" cy="1767842"/>
          </a:xfrm>
        </p:grpSpPr>
        <p:sp>
          <p:nvSpPr>
            <p:cNvPr id="18" name="Rectangle 17"/>
            <p:cNvSpPr/>
            <p:nvPr/>
          </p:nvSpPr>
          <p:spPr>
            <a:xfrm>
              <a:off x="2588034" y="1201781"/>
              <a:ext cx="1607158" cy="176784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2725783" y="1277771"/>
              <a:ext cx="1356462" cy="1585760"/>
              <a:chOff x="4993135" y="1585548"/>
              <a:chExt cx="1356462" cy="1585760"/>
            </a:xfrm>
          </p:grpSpPr>
          <p:pic>
            <p:nvPicPr>
              <p:cNvPr id="1028" name="Picture 4" descr="Phenotypes Icons - Free SVG &amp; PNG Phenotypes Images - Noun Project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32375" y="1585548"/>
                <a:ext cx="1277983" cy="12779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4993135" y="2863531"/>
                <a:ext cx="13564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PHENOTYPE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</p:grpSp>
      <p:sp>
        <p:nvSpPr>
          <p:cNvPr id="21" name="TextBox 20"/>
          <p:cNvSpPr txBox="1"/>
          <p:nvPr/>
        </p:nvSpPr>
        <p:spPr>
          <a:xfrm>
            <a:off x="2219074" y="49427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Genomic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213685" y="739354"/>
            <a:ext cx="14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Epi-Genomic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464062" y="2927610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Phenomic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93720" y="2752537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Transcriptomic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464062" y="5124954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Metabolomic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436915" y="6158392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Proteomic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20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96093" y="313507"/>
            <a:ext cx="1892284" cy="6052457"/>
            <a:chOff x="452847" y="383177"/>
            <a:chExt cx="1892284" cy="6052457"/>
          </a:xfrm>
        </p:grpSpPr>
        <p:grpSp>
          <p:nvGrpSpPr>
            <p:cNvPr id="3" name="Group 2"/>
            <p:cNvGrpSpPr/>
            <p:nvPr/>
          </p:nvGrpSpPr>
          <p:grpSpPr>
            <a:xfrm>
              <a:off x="452847" y="383177"/>
              <a:ext cx="1892284" cy="6052457"/>
              <a:chOff x="452847" y="383177"/>
              <a:chExt cx="1892284" cy="6052457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452847" y="383177"/>
                <a:ext cx="1776548" cy="6052457"/>
                <a:chOff x="8716101" y="418012"/>
                <a:chExt cx="1776548" cy="6052457"/>
              </a:xfrm>
            </p:grpSpPr>
            <p:pic>
              <p:nvPicPr>
                <p:cNvPr id="10" name="Picture 6" descr="Protein Icon Vector Art, Icons, and Graphics for Free Download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67857" y1="32143" x2="37143" y2="6255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310" t="23375" r="27022" b="29656"/>
                <a:stretch/>
              </p:blipFill>
              <p:spPr bwMode="auto">
                <a:xfrm>
                  <a:off x="8929461" y="5111932"/>
                  <a:ext cx="1349828" cy="13585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" name="Picture 2" descr="D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16101" y="418012"/>
                  <a:ext cx="1776548" cy="1776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" name="Picture 4" descr="R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919165" y="2968036"/>
                  <a:ext cx="1370420" cy="13704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" name="TextBox 6"/>
              <p:cNvSpPr txBox="1"/>
              <p:nvPr/>
            </p:nvSpPr>
            <p:spPr>
              <a:xfrm>
                <a:off x="949236" y="504857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DNA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452847" y="3348206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RNA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298049" y="6002336"/>
                <a:ext cx="104708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PROTEIN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  <p:sp>
          <p:nvSpPr>
            <p:cNvPr id="4" name="Down Arrow 3"/>
            <p:cNvSpPr/>
            <p:nvPr/>
          </p:nvSpPr>
          <p:spPr>
            <a:xfrm>
              <a:off x="1105989" y="2151017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05989" y="4502822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962383" y="3888201"/>
            <a:ext cx="1454244" cy="1319150"/>
            <a:chOff x="3095350" y="3996054"/>
            <a:chExt cx="1454244" cy="1319150"/>
          </a:xfrm>
        </p:grpSpPr>
        <p:pic>
          <p:nvPicPr>
            <p:cNvPr id="1026" name="Picture 2" descr="Metabolism Icon - Download in Line Style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6786" y="3996054"/>
              <a:ext cx="1011373" cy="1011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3095350" y="5007427"/>
              <a:ext cx="1454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latin typeface="Bookman Old Style" panose="02050604050505020204" pitchFamily="18" charset="0"/>
                </a:rPr>
                <a:t>METABOLITE</a:t>
              </a:r>
              <a:endParaRPr lang="en-US" sz="14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5" name="Down Arrow 14"/>
          <p:cNvSpPr/>
          <p:nvPr/>
        </p:nvSpPr>
        <p:spPr>
          <a:xfrm rot="17100000">
            <a:off x="2344194" y="3673837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4400000">
            <a:off x="2344194" y="4918004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2588034" y="1201781"/>
            <a:ext cx="1607158" cy="1767842"/>
            <a:chOff x="2588034" y="1201781"/>
            <a:chExt cx="1607158" cy="1767842"/>
          </a:xfrm>
        </p:grpSpPr>
        <p:sp>
          <p:nvSpPr>
            <p:cNvPr id="18" name="Rectangle 17"/>
            <p:cNvSpPr/>
            <p:nvPr/>
          </p:nvSpPr>
          <p:spPr>
            <a:xfrm>
              <a:off x="2588034" y="1201781"/>
              <a:ext cx="1607158" cy="176784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2725783" y="1277771"/>
              <a:ext cx="1356462" cy="1585760"/>
              <a:chOff x="4993135" y="1585548"/>
              <a:chExt cx="1356462" cy="1585760"/>
            </a:xfrm>
          </p:grpSpPr>
          <p:pic>
            <p:nvPicPr>
              <p:cNvPr id="1028" name="Picture 4" descr="Phenotypes Icons - Free SVG &amp; PNG Phenotypes Images - Noun Project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32375" y="1585548"/>
                <a:ext cx="1277983" cy="12779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4993135" y="2863531"/>
                <a:ext cx="13564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PHENOTYPE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</p:grpSp>
      <p:sp>
        <p:nvSpPr>
          <p:cNvPr id="21" name="TextBox 20"/>
          <p:cNvSpPr txBox="1"/>
          <p:nvPr/>
        </p:nvSpPr>
        <p:spPr>
          <a:xfrm>
            <a:off x="2219074" y="49427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Genomic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213685" y="739354"/>
            <a:ext cx="14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Epi-Genomic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464062" y="2927610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Phenomic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93720" y="2752537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Transcriptomic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464062" y="5124954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Metabolomic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436915" y="6158392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rPr>
              <a:t>Proteomic Data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2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59259E-6 L 0.52812 -0.0328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406" y="-164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22222E-6 L 0.51653 0.1016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820" y="50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7.40741E-7 L 0.60794 -0.0307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91" y="-155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3.7037E-6 L 0.422 0.113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4" y="564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07407E-6 L 0.41367 -0.0439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77" y="-219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48148E-6 L 0.58685 -0.0305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36" y="-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4" grpId="0"/>
      <p:bldP spid="25" grpId="0"/>
      <p:bldP spid="26" grpId="0"/>
      <p:bldP spid="27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lowchart: Data 20"/>
          <p:cNvSpPr/>
          <p:nvPr/>
        </p:nvSpPr>
        <p:spPr>
          <a:xfrm>
            <a:off x="6657561" y="140302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lowchart: Data 30"/>
          <p:cNvSpPr/>
          <p:nvPr/>
        </p:nvSpPr>
        <p:spPr>
          <a:xfrm>
            <a:off x="6657561" y="1266124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lowchart: Data 31"/>
          <p:cNvSpPr/>
          <p:nvPr/>
        </p:nvSpPr>
        <p:spPr>
          <a:xfrm>
            <a:off x="6657561" y="2391946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lowchart: Data 32"/>
          <p:cNvSpPr/>
          <p:nvPr/>
        </p:nvSpPr>
        <p:spPr>
          <a:xfrm>
            <a:off x="6657561" y="3517768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lowchart: Data 33"/>
          <p:cNvSpPr/>
          <p:nvPr/>
        </p:nvSpPr>
        <p:spPr>
          <a:xfrm>
            <a:off x="6657561" y="4643590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lowchart: Data 34"/>
          <p:cNvSpPr/>
          <p:nvPr/>
        </p:nvSpPr>
        <p:spPr>
          <a:xfrm>
            <a:off x="6657561" y="5769412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296093" y="313507"/>
            <a:ext cx="1892284" cy="6052457"/>
            <a:chOff x="452847" y="383177"/>
            <a:chExt cx="1892284" cy="6052457"/>
          </a:xfrm>
        </p:grpSpPr>
        <p:grpSp>
          <p:nvGrpSpPr>
            <p:cNvPr id="3" name="Group 2"/>
            <p:cNvGrpSpPr/>
            <p:nvPr/>
          </p:nvGrpSpPr>
          <p:grpSpPr>
            <a:xfrm>
              <a:off x="452847" y="383177"/>
              <a:ext cx="1892284" cy="6052457"/>
              <a:chOff x="452847" y="383177"/>
              <a:chExt cx="1892284" cy="6052457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452847" y="383177"/>
                <a:ext cx="1776548" cy="6052457"/>
                <a:chOff x="8716101" y="418012"/>
                <a:chExt cx="1776548" cy="6052457"/>
              </a:xfrm>
            </p:grpSpPr>
            <p:pic>
              <p:nvPicPr>
                <p:cNvPr id="10" name="Picture 6" descr="Protein Icon Vector Art, Icons, and Graphics for Free Download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67857" y1="32143" x2="37143" y2="6255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310" t="23375" r="27022" b="29656"/>
                <a:stretch/>
              </p:blipFill>
              <p:spPr bwMode="auto">
                <a:xfrm>
                  <a:off x="8929461" y="5111932"/>
                  <a:ext cx="1349828" cy="13585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" name="Picture 2" descr="D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16101" y="418012"/>
                  <a:ext cx="1776548" cy="1776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" name="Picture 4" descr="R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919165" y="2968036"/>
                  <a:ext cx="1370420" cy="13704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" name="TextBox 6"/>
              <p:cNvSpPr txBox="1"/>
              <p:nvPr/>
            </p:nvSpPr>
            <p:spPr>
              <a:xfrm>
                <a:off x="949236" y="504857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DNA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452847" y="3348206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RNA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298049" y="6002336"/>
                <a:ext cx="104708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PROTEIN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  <p:sp>
          <p:nvSpPr>
            <p:cNvPr id="4" name="Down Arrow 3"/>
            <p:cNvSpPr/>
            <p:nvPr/>
          </p:nvSpPr>
          <p:spPr>
            <a:xfrm>
              <a:off x="1105989" y="2151017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05989" y="4502822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962383" y="3888201"/>
            <a:ext cx="1454244" cy="1319150"/>
            <a:chOff x="3095350" y="3996054"/>
            <a:chExt cx="1454244" cy="1319150"/>
          </a:xfrm>
        </p:grpSpPr>
        <p:pic>
          <p:nvPicPr>
            <p:cNvPr id="1026" name="Picture 2" descr="Metabolism Icon - Download in Line Style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6786" y="3996054"/>
              <a:ext cx="1011373" cy="1011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3095350" y="5007427"/>
              <a:ext cx="1454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latin typeface="Bookman Old Style" panose="02050604050505020204" pitchFamily="18" charset="0"/>
                </a:rPr>
                <a:t>METABOLITE</a:t>
              </a:r>
              <a:endParaRPr lang="en-US" sz="14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5" name="Down Arrow 14"/>
          <p:cNvSpPr/>
          <p:nvPr/>
        </p:nvSpPr>
        <p:spPr>
          <a:xfrm rot="17100000">
            <a:off x="2344194" y="3673837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4400000">
            <a:off x="2344194" y="4918004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2588034" y="1201781"/>
            <a:ext cx="1607158" cy="1767842"/>
            <a:chOff x="2588034" y="1201781"/>
            <a:chExt cx="1607158" cy="1767842"/>
          </a:xfrm>
        </p:grpSpPr>
        <p:sp>
          <p:nvSpPr>
            <p:cNvPr id="18" name="Rectangle 17"/>
            <p:cNvSpPr/>
            <p:nvPr/>
          </p:nvSpPr>
          <p:spPr>
            <a:xfrm>
              <a:off x="2588034" y="1201781"/>
              <a:ext cx="1607158" cy="176784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2725783" y="1277771"/>
              <a:ext cx="1356462" cy="1585760"/>
              <a:chOff x="4993135" y="1585548"/>
              <a:chExt cx="1356462" cy="1585760"/>
            </a:xfrm>
          </p:grpSpPr>
          <p:pic>
            <p:nvPicPr>
              <p:cNvPr id="1028" name="Picture 4" descr="Phenotypes Icons - Free SVG &amp; PNG Phenotypes Images - Noun Project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32375" y="1585548"/>
                <a:ext cx="1277983" cy="12779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4993135" y="2863531"/>
                <a:ext cx="13564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PHENOTYPE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</p:grpSp>
      <p:grpSp>
        <p:nvGrpSpPr>
          <p:cNvPr id="23" name="Group 22"/>
          <p:cNvGrpSpPr/>
          <p:nvPr/>
        </p:nvGrpSpPr>
        <p:grpSpPr>
          <a:xfrm>
            <a:off x="8400223" y="274155"/>
            <a:ext cx="1673856" cy="6033446"/>
            <a:chOff x="8400223" y="274155"/>
            <a:chExt cx="1673856" cy="6033446"/>
          </a:xfrm>
        </p:grpSpPr>
        <p:sp>
          <p:nvSpPr>
            <p:cNvPr id="24" name="TextBox 23"/>
            <p:cNvSpPr txBox="1"/>
            <p:nvPr/>
          </p:nvSpPr>
          <p:spPr>
            <a:xfrm>
              <a:off x="8644681" y="274155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Genomic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506021" y="1406978"/>
              <a:ext cx="1462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Epi-Genomic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603805" y="3672624"/>
              <a:ext cx="12666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Phenomic</a:t>
              </a:r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400223" y="2539801"/>
              <a:ext cx="16738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Transcriptomic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498006" y="4805447"/>
              <a:ext cx="1478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Metabolomic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578156" y="5938269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Proteomic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9807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lowchart: Data 20"/>
          <p:cNvSpPr/>
          <p:nvPr/>
        </p:nvSpPr>
        <p:spPr>
          <a:xfrm>
            <a:off x="6657561" y="140302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lowchart: Data 30"/>
          <p:cNvSpPr/>
          <p:nvPr/>
        </p:nvSpPr>
        <p:spPr>
          <a:xfrm>
            <a:off x="6657561" y="1266124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lowchart: Data 31"/>
          <p:cNvSpPr/>
          <p:nvPr/>
        </p:nvSpPr>
        <p:spPr>
          <a:xfrm>
            <a:off x="6657561" y="2391946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lowchart: Data 32"/>
          <p:cNvSpPr/>
          <p:nvPr/>
        </p:nvSpPr>
        <p:spPr>
          <a:xfrm>
            <a:off x="6657561" y="3517768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lowchart: Data 33"/>
          <p:cNvSpPr/>
          <p:nvPr/>
        </p:nvSpPr>
        <p:spPr>
          <a:xfrm>
            <a:off x="6657561" y="4643590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lowchart: Data 34"/>
          <p:cNvSpPr/>
          <p:nvPr/>
        </p:nvSpPr>
        <p:spPr>
          <a:xfrm>
            <a:off x="6657561" y="5769412"/>
            <a:ext cx="4909351" cy="634284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296093" y="313507"/>
            <a:ext cx="1892284" cy="6052457"/>
            <a:chOff x="452847" y="383177"/>
            <a:chExt cx="1892284" cy="6052457"/>
          </a:xfrm>
        </p:grpSpPr>
        <p:grpSp>
          <p:nvGrpSpPr>
            <p:cNvPr id="3" name="Group 2"/>
            <p:cNvGrpSpPr/>
            <p:nvPr/>
          </p:nvGrpSpPr>
          <p:grpSpPr>
            <a:xfrm>
              <a:off x="452847" y="383177"/>
              <a:ext cx="1892284" cy="6052457"/>
              <a:chOff x="452847" y="383177"/>
              <a:chExt cx="1892284" cy="6052457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452847" y="383177"/>
                <a:ext cx="1776548" cy="6052457"/>
                <a:chOff x="8716101" y="418012"/>
                <a:chExt cx="1776548" cy="6052457"/>
              </a:xfrm>
            </p:grpSpPr>
            <p:pic>
              <p:nvPicPr>
                <p:cNvPr id="10" name="Picture 6" descr="Protein Icon Vector Art, Icons, and Graphics for Free Download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67857" y1="32143" x2="37143" y2="6255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310" t="23375" r="27022" b="29656"/>
                <a:stretch/>
              </p:blipFill>
              <p:spPr bwMode="auto">
                <a:xfrm>
                  <a:off x="8929461" y="5111932"/>
                  <a:ext cx="1349828" cy="13585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" name="Picture 2" descr="D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16101" y="418012"/>
                  <a:ext cx="1776548" cy="1776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" name="Picture 4" descr="Rna Special Lineal color icon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919165" y="2968036"/>
                  <a:ext cx="1370420" cy="13704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" name="TextBox 6"/>
              <p:cNvSpPr txBox="1"/>
              <p:nvPr/>
            </p:nvSpPr>
            <p:spPr>
              <a:xfrm>
                <a:off x="949236" y="504857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DNA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452847" y="3348206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Bookman Old Style" panose="02050604050505020204" pitchFamily="18" charset="0"/>
                  </a:rPr>
                  <a:t>RNA</a:t>
                </a:r>
                <a:endParaRPr lang="en-US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298049" y="6002336"/>
                <a:ext cx="104708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PROTEIN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  <p:sp>
          <p:nvSpPr>
            <p:cNvPr id="4" name="Down Arrow 3"/>
            <p:cNvSpPr/>
            <p:nvPr/>
          </p:nvSpPr>
          <p:spPr>
            <a:xfrm>
              <a:off x="1105989" y="2151017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05989" y="4502822"/>
              <a:ext cx="487680" cy="644434"/>
            </a:xfrm>
            <a:prstGeom prst="downArrow">
              <a:avLst/>
            </a:prstGeom>
            <a:solidFill>
              <a:srgbClr val="26A6FE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962383" y="3888201"/>
            <a:ext cx="1454244" cy="1319150"/>
            <a:chOff x="3095350" y="3996054"/>
            <a:chExt cx="1454244" cy="1319150"/>
          </a:xfrm>
        </p:grpSpPr>
        <p:pic>
          <p:nvPicPr>
            <p:cNvPr id="1026" name="Picture 2" descr="Metabolism Icon - Download in Line Style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6786" y="3996054"/>
              <a:ext cx="1011373" cy="1011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3095350" y="5007427"/>
              <a:ext cx="1454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latin typeface="Bookman Old Style" panose="02050604050505020204" pitchFamily="18" charset="0"/>
                </a:rPr>
                <a:t>METABOLITE</a:t>
              </a:r>
              <a:endParaRPr lang="en-US" sz="14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5" name="Down Arrow 14"/>
          <p:cNvSpPr/>
          <p:nvPr/>
        </p:nvSpPr>
        <p:spPr>
          <a:xfrm rot="17100000">
            <a:off x="2344194" y="3673837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4400000">
            <a:off x="2344194" y="4918004"/>
            <a:ext cx="487680" cy="644434"/>
          </a:xfrm>
          <a:prstGeom prst="downArrow">
            <a:avLst/>
          </a:prstGeom>
          <a:solidFill>
            <a:srgbClr val="26A6FE"/>
          </a:solidFill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2588034" y="1201781"/>
            <a:ext cx="1607158" cy="1767842"/>
            <a:chOff x="2588034" y="1201781"/>
            <a:chExt cx="1607158" cy="1767842"/>
          </a:xfrm>
        </p:grpSpPr>
        <p:sp>
          <p:nvSpPr>
            <p:cNvPr id="18" name="Rectangle 17"/>
            <p:cNvSpPr/>
            <p:nvPr/>
          </p:nvSpPr>
          <p:spPr>
            <a:xfrm>
              <a:off x="2588034" y="1201781"/>
              <a:ext cx="1607158" cy="176784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2725783" y="1277771"/>
              <a:ext cx="1356462" cy="1585760"/>
              <a:chOff x="4993135" y="1585548"/>
              <a:chExt cx="1356462" cy="1585760"/>
            </a:xfrm>
          </p:grpSpPr>
          <p:pic>
            <p:nvPicPr>
              <p:cNvPr id="1028" name="Picture 4" descr="Phenotypes Icons - Free SVG &amp; PNG Phenotypes Images - Noun Project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32375" y="1585548"/>
                <a:ext cx="1277983" cy="12779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4993135" y="2863531"/>
                <a:ext cx="13564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>
                    <a:latin typeface="Bookman Old Style" panose="02050604050505020204" pitchFamily="18" charset="0"/>
                  </a:rPr>
                  <a:t>PHENOTYPE</a:t>
                </a:r>
                <a:endParaRPr lang="en-US" sz="1400" b="1" dirty="0">
                  <a:latin typeface="Bookman Old Style" panose="02050604050505020204" pitchFamily="18" charset="0"/>
                </a:endParaRPr>
              </a:p>
            </p:txBody>
          </p:sp>
        </p:grpSp>
      </p:grpSp>
      <p:grpSp>
        <p:nvGrpSpPr>
          <p:cNvPr id="23" name="Group 22"/>
          <p:cNvGrpSpPr/>
          <p:nvPr/>
        </p:nvGrpSpPr>
        <p:grpSpPr>
          <a:xfrm>
            <a:off x="8400223" y="274155"/>
            <a:ext cx="1673856" cy="6033446"/>
            <a:chOff x="8400223" y="274155"/>
            <a:chExt cx="1673856" cy="6033446"/>
          </a:xfrm>
        </p:grpSpPr>
        <p:sp>
          <p:nvSpPr>
            <p:cNvPr id="24" name="TextBox 23"/>
            <p:cNvSpPr txBox="1"/>
            <p:nvPr/>
          </p:nvSpPr>
          <p:spPr>
            <a:xfrm>
              <a:off x="8644681" y="274155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Genomic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506021" y="1406978"/>
              <a:ext cx="1462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Epi-Genomic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603805" y="3672624"/>
              <a:ext cx="12666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Phenomic</a:t>
              </a:r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400223" y="2539801"/>
              <a:ext cx="16738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Transcriptomic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498006" y="4805447"/>
              <a:ext cx="1478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Metabolomic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578156" y="5938269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  <a:latin typeface="Agency FB" panose="020B0503020202020204" pitchFamily="34" charset="0"/>
                </a:rPr>
                <a:t>Proteomic Data</a:t>
              </a:r>
              <a:endParaRPr lang="en-US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endParaRPr>
            </a:p>
          </p:txBody>
        </p:sp>
      </p:grpSp>
      <p:sp>
        <p:nvSpPr>
          <p:cNvPr id="22" name="Left Brace 21"/>
          <p:cNvSpPr/>
          <p:nvPr/>
        </p:nvSpPr>
        <p:spPr>
          <a:xfrm>
            <a:off x="5672831" y="140302"/>
            <a:ext cx="798990" cy="6349275"/>
          </a:xfrm>
          <a:prstGeom prst="leftBrace">
            <a:avLst>
              <a:gd name="adj1" fmla="val 130663"/>
              <a:gd name="adj2" fmla="val 49441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4921369" y="2724538"/>
            <a:ext cx="70243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latin typeface="Arial Black" panose="020B0A04020102020204" pitchFamily="34" charset="0"/>
              </a:rPr>
              <a:t>?</a:t>
            </a:r>
            <a:endParaRPr lang="en-US" sz="6600" dirty="0">
              <a:latin typeface="Arial Black" panose="020B0A040201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 rot="20303073">
            <a:off x="4681731" y="3587312"/>
            <a:ext cx="1576072" cy="369332"/>
          </a:xfrm>
          <a:prstGeom prst="rect">
            <a:avLst/>
          </a:prstGeom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Bahnschrift Light Condensed" panose="020B0502040204020203" pitchFamily="34" charset="0"/>
              </a:rPr>
              <a:t>Complex Interplay</a:t>
            </a:r>
            <a:endParaRPr lang="en-US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26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379"/>
            <a:ext cx="12164211" cy="4528357"/>
          </a:xfrm>
          <a:prstGeom prst="rect">
            <a:avLst/>
          </a:prstGeom>
        </p:spPr>
      </p:pic>
      <p:cxnSp>
        <p:nvCxnSpPr>
          <p:cNvPr id="38" name="Straight Connector 37"/>
          <p:cNvCxnSpPr/>
          <p:nvPr/>
        </p:nvCxnSpPr>
        <p:spPr>
          <a:xfrm>
            <a:off x="2325950" y="3897297"/>
            <a:ext cx="9268287" cy="8878"/>
          </a:xfrm>
          <a:prstGeom prst="line">
            <a:avLst/>
          </a:prstGeom>
          <a:ln>
            <a:solidFill>
              <a:srgbClr val="5B9BD5">
                <a:alpha val="1176"/>
              </a:srgbClr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658428" y="4165107"/>
            <a:ext cx="5271855" cy="7398"/>
          </a:xfrm>
          <a:prstGeom prst="line">
            <a:avLst/>
          </a:prstGeom>
          <a:ln>
            <a:solidFill>
              <a:srgbClr val="5B9BD5">
                <a:alpha val="1176"/>
              </a:srgbClr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457244" y="4945636"/>
            <a:ext cx="4048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Bahnschrift Light Condensed" panose="020B0502040204020203" pitchFamily="34" charset="0"/>
              </a:rPr>
              <a:t>Multiomics: An overview of </a:t>
            </a:r>
            <a:r>
              <a:rPr lang="en-US" sz="1200" i="1" dirty="0" smtClean="0">
                <a:latin typeface="Bahnschrift Light Condensed" panose="020B0502040204020203" pitchFamily="34" charset="0"/>
              </a:rPr>
              <a:t>useful methods </a:t>
            </a:r>
            <a:r>
              <a:rPr lang="en-US" sz="1200" i="1" dirty="0">
                <a:latin typeface="Bahnschrift Light Condensed" panose="020B0502040204020203" pitchFamily="34" charset="0"/>
              </a:rPr>
              <a:t>and </a:t>
            </a:r>
            <a:r>
              <a:rPr lang="en-US" sz="1200" i="1" dirty="0" smtClean="0">
                <a:latin typeface="Bahnschrift Light Condensed" panose="020B0502040204020203" pitchFamily="34" charset="0"/>
              </a:rPr>
              <a:t>applications – Illumina, 2023</a:t>
            </a:r>
            <a:endParaRPr lang="en-US" sz="1200" i="1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10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821</TotalTime>
  <Words>618</Words>
  <Application>Microsoft Office PowerPoint</Application>
  <PresentationFormat>Widescreen</PresentationFormat>
  <Paragraphs>167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7" baseType="lpstr">
      <vt:lpstr>Agency FB</vt:lpstr>
      <vt:lpstr>Arial</vt:lpstr>
      <vt:lpstr>Arial Black</vt:lpstr>
      <vt:lpstr>Bahnschrift Light Condensed</vt:lpstr>
      <vt:lpstr>Bierstadt</vt:lpstr>
      <vt:lpstr>Book Antiqua</vt:lpstr>
      <vt:lpstr>Bookman Old Style</vt:lpstr>
      <vt:lpstr>Calibri</vt:lpstr>
      <vt:lpstr>Calibri Light</vt:lpstr>
      <vt:lpstr>Cambria</vt:lpstr>
      <vt:lpstr>CIDFont+F1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Masarykova univerzita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Panagiotis Alexiou</dc:creator>
  <cp:lastModifiedBy>Panagiotis Alexiou</cp:lastModifiedBy>
  <cp:revision>31</cp:revision>
  <dcterms:created xsi:type="dcterms:W3CDTF">2023-09-09T10:31:59Z</dcterms:created>
  <dcterms:modified xsi:type="dcterms:W3CDTF">2023-09-14T14:13:55Z</dcterms:modified>
</cp:coreProperties>
</file>

<file path=docProps/thumbnail.jpeg>
</file>